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7"/>
  </p:notesMasterIdLst>
  <p:sldIdLst>
    <p:sldId id="256" r:id="rId2"/>
    <p:sldId id="260" r:id="rId3"/>
    <p:sldId id="328" r:id="rId4"/>
    <p:sldId id="329" r:id="rId5"/>
    <p:sldId id="330" r:id="rId6"/>
    <p:sldId id="349" r:id="rId7"/>
    <p:sldId id="348" r:id="rId8"/>
    <p:sldId id="346" r:id="rId9"/>
    <p:sldId id="350" r:id="rId10"/>
    <p:sldId id="335" r:id="rId11"/>
    <p:sldId id="305" r:id="rId12"/>
    <p:sldId id="338" r:id="rId13"/>
    <p:sldId id="339" r:id="rId14"/>
    <p:sldId id="327" r:id="rId15"/>
    <p:sldId id="345" r:id="rId16"/>
    <p:sldId id="340" r:id="rId17"/>
    <p:sldId id="336" r:id="rId18"/>
    <p:sldId id="344" r:id="rId19"/>
    <p:sldId id="319" r:id="rId20"/>
    <p:sldId id="342" r:id="rId21"/>
    <p:sldId id="351" r:id="rId22"/>
    <p:sldId id="341" r:id="rId23"/>
    <p:sldId id="352" r:id="rId24"/>
    <p:sldId id="353" r:id="rId25"/>
    <p:sldId id="354" r:id="rId26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28"/>
      <p:bold r:id="rId29"/>
      <p:italic r:id="rId30"/>
      <p:boldItalic r:id="rId31"/>
    </p:embeddedFont>
    <p:embeddedFont>
      <p:font typeface="Epilogue" pitchFamily="2" charset="77"/>
      <p:regular r:id="rId32"/>
      <p:bold r:id="rId33"/>
      <p:italic r:id="rId34"/>
      <p:boldItalic r:id="rId35"/>
    </p:embeddedFont>
    <p:embeddedFont>
      <p:font typeface="Helvetica" pitchFamily="2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Raleway" pitchFamily="2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0D64FB-090B-1CFF-A81B-E6869A09F756}" name="Lin, Hung Yu" initials="" userId="S::hlin5@islander.tamucc.edu::f1968448-0998-418f-b3d8-8b41f5a6396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306BD4-F759-4A2E-A15A-7BEDB92F291B}">
  <a:tblStyle styleId="{25306BD4-F759-4A2E-A15A-7BEDB92F29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0AB746-4328-4E86-94D3-E031ADB446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98"/>
    <p:restoredTop sz="86575"/>
  </p:normalViewPr>
  <p:slideViewPr>
    <p:cSldViewPr snapToGrid="0">
      <p:cViewPr varScale="1">
        <p:scale>
          <a:sx n="132" d="100"/>
          <a:sy n="132" d="100"/>
        </p:scale>
        <p:origin x="-112" y="-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1D1C-2403-EA76-DA7B-EE2CCED5B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2FB19E5-7899-605B-BF2D-DBF149FF0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6270FF-C5B8-5F7E-0EF0-9DBB3C51C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9477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>
          <a:extLst>
            <a:ext uri="{FF2B5EF4-FFF2-40B4-BE49-F238E27FC236}">
              <a16:creationId xmlns:a16="http://schemas.microsoft.com/office/drawing/2014/main" id="{B9BFD30A-2923-D281-1A9D-D44D6407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>
            <a:extLst>
              <a:ext uri="{FF2B5EF4-FFF2-40B4-BE49-F238E27FC236}">
                <a16:creationId xmlns:a16="http://schemas.microsoft.com/office/drawing/2014/main" id="{D17F1E35-3360-97B6-FA7D-78668B881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>
            <a:extLst>
              <a:ext uri="{FF2B5EF4-FFF2-40B4-BE49-F238E27FC236}">
                <a16:creationId xmlns:a16="http://schemas.microsoft.com/office/drawing/2014/main" id="{0AB859C8-AC3D-C439-18EC-E06A9AD06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me briefly go over the methods I used to build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696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82AD1-61F3-AE35-CB0B-ADF367D52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C0ACAD3-A7B7-853A-1768-781BE590F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34343D0-3F1A-9D73-FE98-423A10AD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include every variable except sex, because it was not significant variable for prediction. </a:t>
            </a:r>
          </a:p>
          <a:p>
            <a:endParaRPr lang="en-US" dirty="0"/>
          </a:p>
          <a:p>
            <a:r>
              <a:rPr lang="en-US" dirty="0"/>
              <a:t>Regional effects are modest, with </a:t>
            </a:r>
            <a:r>
              <a:rPr lang="en-US" b="1" dirty="0"/>
              <a:t>some significance</a:t>
            </a:r>
            <a:r>
              <a:rPr lang="en-US" dirty="0"/>
              <a:t> for southeast and southwest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6126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135B-7D01-6282-587A-516AF5153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0709D31-0404-30D9-65D6-8B5CA9850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B2DB16B-51D5-64D2-1453-CEE67A81E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085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FE08-57CA-DEEB-55B0-01B048AE8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F164FEA-93DC-2BDC-6223-FB8D1A45E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3314212-4B24-A56B-5F97-58C43D159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930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D647F-975F-6B8C-010D-753858B89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7135BA7-4FF0-9AB7-64A9-1306B1F02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260629-6399-C187-A7C3-AD12F205D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69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16125-63D2-3A14-3F48-5164DA86A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683B221-CFFB-7A8C-6E14-5D60A96B8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8DC707-7A01-F4F2-25A9-4C27E4F53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region gets its own intercept a[region], drawn from a common distribution. This allows partial pooling and better generalization.”</a:t>
            </a:r>
          </a:p>
          <a:p>
            <a:endParaRPr kumimoji="1" lang="en-US" altLang="zh-TW" dirty="0"/>
          </a:p>
          <a:p>
            <a:pPr>
              <a:buNone/>
            </a:pPr>
            <a:r>
              <a:rPr lang="en-US" b="1" dirty="0"/>
              <a:t>📌 </a:t>
            </a:r>
            <a:r>
              <a:rPr lang="ko-KR" altLang="en-US" b="1" dirty="0"/>
              <a:t>왜 </a:t>
            </a:r>
            <a:r>
              <a:rPr lang="en-US" b="1" dirty="0"/>
              <a:t>Exponential(1) </a:t>
            </a:r>
            <a:r>
              <a:rPr lang="ko-KR" altLang="en-US" b="1" dirty="0"/>
              <a:t>로 설정할까</a:t>
            </a:r>
            <a:r>
              <a:rPr lang="en-US" altLang="ko-KR" b="1" dirty="0"/>
              <a:t>?</a:t>
            </a:r>
          </a:p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표준편차는 반드시 양수여야 해요</a:t>
            </a:r>
          </a:p>
          <a:p>
            <a:pPr>
              <a:buNone/>
            </a:pPr>
            <a:r>
              <a:rPr lang="ko-KR" altLang="en-US" dirty="0"/>
              <a:t>→ 정규분포의 표준편차 </a:t>
            </a:r>
            <a:r>
              <a:rPr lang="el-GR" dirty="0"/>
              <a:t>σ\</a:t>
            </a:r>
            <a:r>
              <a:rPr lang="en-US" dirty="0"/>
              <a:t>sigma</a:t>
            </a:r>
            <a:r>
              <a:rPr lang="el-GR" dirty="0"/>
              <a:t>σ</a:t>
            </a:r>
            <a:r>
              <a:rPr lang="ko-KR" altLang="en-US" dirty="0"/>
              <a:t>는 음수가 될 수 없으니까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   </a:t>
            </a:r>
            <a:r>
              <a:rPr lang="en-US" dirty="0"/>
              <a:t>Normal(0, 1) </a:t>
            </a:r>
            <a:r>
              <a:rPr lang="ko-KR" altLang="en-US" dirty="0"/>
              <a:t>같은 건 안 돼요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b="1" dirty="0"/>
              <a:t>양수만 나오는 분포</a:t>
            </a:r>
            <a:r>
              <a:rPr lang="ko-KR" altLang="en-US" dirty="0"/>
              <a:t>를 선택해야 해요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en-US" b="1" dirty="0"/>
              <a:t>Exponential </a:t>
            </a:r>
            <a:r>
              <a:rPr lang="ko-KR" altLang="en-US" b="1" dirty="0"/>
              <a:t>분포는 </a:t>
            </a:r>
            <a:r>
              <a:rPr lang="en-US" altLang="ko-KR" b="1" dirty="0"/>
              <a:t>0</a:t>
            </a:r>
            <a:r>
              <a:rPr lang="ko-KR" altLang="en-US" b="1" dirty="0" err="1"/>
              <a:t>에</a:t>
            </a:r>
            <a:r>
              <a:rPr lang="ko-KR" altLang="en-US" b="1" dirty="0"/>
              <a:t> 집중되고 긴 꼬리를 가짐</a:t>
            </a:r>
          </a:p>
          <a:p>
            <a:pPr>
              <a:buNone/>
            </a:pPr>
            <a:r>
              <a:rPr lang="ko-KR" altLang="en-US" dirty="0"/>
              <a:t>→ 대부분 작은 값에 몰려 있어서 “</a:t>
            </a:r>
            <a:r>
              <a:rPr lang="en-US" dirty="0"/>
              <a:t>pooling</a:t>
            </a:r>
            <a:r>
              <a:rPr lang="ko-KR" altLang="en-US" dirty="0"/>
              <a:t>을 많이 하게” 만들고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→ </a:t>
            </a:r>
            <a:r>
              <a:rPr lang="ko-KR" altLang="en-US" dirty="0"/>
              <a:t>아주 큰 </a:t>
            </a:r>
            <a:r>
              <a:rPr lang="el-GR" dirty="0"/>
              <a:t>σ</a:t>
            </a:r>
            <a:r>
              <a:rPr lang="en-US" dirty="0"/>
              <a:t>region\sigma_{\text{region}}</a:t>
            </a:r>
            <a:r>
              <a:rPr lang="el-GR" dirty="0"/>
              <a:t>σ</a:t>
            </a:r>
            <a:r>
              <a:rPr lang="en-US" dirty="0"/>
              <a:t>region​ </a:t>
            </a:r>
            <a:r>
              <a:rPr lang="ko-KR" altLang="en-US" dirty="0"/>
              <a:t>도 </a:t>
            </a:r>
            <a:r>
              <a:rPr lang="ko-KR" altLang="en-US" b="1" dirty="0"/>
              <a:t>가능은 하지만 덜 선호</a:t>
            </a:r>
            <a:r>
              <a:rPr lang="ko-KR" altLang="en-US" dirty="0"/>
              <a:t>하게 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하면 </a:t>
            </a:r>
            <a:r>
              <a:rPr lang="en-US" dirty="0"/>
              <a:t>region </a:t>
            </a:r>
            <a:r>
              <a:rPr lang="ko-KR" altLang="en-US" dirty="0"/>
              <a:t>간 차이가 </a:t>
            </a:r>
            <a:r>
              <a:rPr lang="ko-KR" altLang="en-US" b="1" dirty="0"/>
              <a:t>너무 커지는 걸 방지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ko-KR" altLang="en-US" b="1" dirty="0"/>
              <a:t>데이터가 강하게 말해줄 경우</a:t>
            </a:r>
            <a:r>
              <a:rPr lang="ko-KR" altLang="en-US" dirty="0"/>
              <a:t>엔 큰 값도 허용해 </a:t>
            </a:r>
            <a:r>
              <a:rPr lang="ko-KR" altLang="en-US" dirty="0" err="1"/>
              <a:t>줘요</a:t>
            </a:r>
            <a:r>
              <a:rPr lang="en-US" altLang="ko-KR" dirty="0"/>
              <a:t>. </a:t>
            </a:r>
            <a:r>
              <a:rPr lang="ko-KR" altLang="en-US" dirty="0"/>
              <a:t>이게 바로 </a:t>
            </a:r>
            <a:r>
              <a:rPr lang="en-US" altLang="ko-KR" b="1" dirty="0"/>
              <a:t>"</a:t>
            </a:r>
            <a:r>
              <a:rPr lang="en-US" b="1" dirty="0"/>
              <a:t>shrinkage (</a:t>
            </a:r>
            <a:r>
              <a:rPr lang="ko-KR" altLang="en-US" b="1" dirty="0"/>
              <a:t>수축 효과</a:t>
            </a:r>
            <a:r>
              <a:rPr lang="en-US" altLang="ko-KR" b="1" dirty="0"/>
              <a:t>)" + </a:t>
            </a:r>
            <a:r>
              <a:rPr lang="ko-KR" altLang="en-US" b="1" dirty="0"/>
              <a:t>유연성</a:t>
            </a:r>
            <a:r>
              <a:rPr lang="ko-KR" altLang="en-US" dirty="0"/>
              <a:t> 조합이에요</a:t>
            </a:r>
            <a:r>
              <a:rPr lang="en-US" altLang="ko-KR" dirty="0"/>
              <a:t>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6070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AF73-979C-8B46-B3A0-6533D0862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A90495F-FA0B-B748-83FD-D8279E052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3C7C291-EEC5-F0F0-7188-BB193634A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2869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EA444-0AAF-A573-4C1E-98B0CE281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83702C3-1EE5-72DD-2DF5-7A9798D90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863FB5-59DF-4BE4-6928-9CE90A13B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6601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>
          <a:extLst>
            <a:ext uri="{FF2B5EF4-FFF2-40B4-BE49-F238E27FC236}">
              <a16:creationId xmlns:a16="http://schemas.microsoft.com/office/drawing/2014/main" id="{D235681A-3B31-1CBB-815D-C5CACBE8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431007ba2_0_215:notes">
            <a:extLst>
              <a:ext uri="{FF2B5EF4-FFF2-40B4-BE49-F238E27FC236}">
                <a16:creationId xmlns:a16="http://schemas.microsoft.com/office/drawing/2014/main" id="{A79B5577-E192-ADA7-A7E7-9D1EFF08CF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d431007ba2_0_215:notes">
            <a:extLst>
              <a:ext uri="{FF2B5EF4-FFF2-40B4-BE49-F238E27FC236}">
                <a16:creationId xmlns:a16="http://schemas.microsoft.com/office/drawing/2014/main" id="{152384E5-9B48-1E9D-BE84-06CAFEC39B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CLS stands for "Classification" ,the CLS token is used to summarize global image information for classification. </a:t>
            </a:r>
            <a:r>
              <a:rPr lang="en-US" dirty="0" err="1"/>
              <a:t>ViT</a:t>
            </a:r>
            <a:r>
              <a:rPr lang="en-US" dirty="0"/>
              <a:t> processes an image by dividing it into small patches, treating each patch as a token in a Transformer model.</a:t>
            </a:r>
          </a:p>
          <a:p>
            <a:r>
              <a:rPr lang="en-US" dirty="0"/>
              <a:t>However, to classify the entire image, a CLS token is introduced to store global information.</a:t>
            </a:r>
          </a:p>
          <a:p>
            <a:endParaRPr lang="en-US" b="1" dirty="0"/>
          </a:p>
          <a:p>
            <a:r>
              <a:rPr lang="en-US" b="1" dirty="0"/>
              <a:t>Without registers:</a:t>
            </a:r>
            <a:r>
              <a:rPr lang="en-US" dirty="0"/>
              <a:t> Feature norm distribution shows higher variance, indicating instability in the feature extraction process</a:t>
            </a:r>
          </a:p>
          <a:p>
            <a:r>
              <a:rPr lang="en-US" dirty="0"/>
              <a:t>.</a:t>
            </a:r>
            <a:r>
              <a:rPr lang="en-US" b="1" dirty="0"/>
              <a:t>With registers:</a:t>
            </a:r>
            <a:r>
              <a:rPr lang="en-US" dirty="0"/>
              <a:t> The feature distribution becomes more uniform, meaning the model extracts features more consistently.</a:t>
            </a:r>
          </a:p>
          <a:p>
            <a:r>
              <a:rPr lang="en-US" dirty="0"/>
              <a:t>This stabilization can help improve downstream tasks such as object detection and segmentation.</a:t>
            </a:r>
            <a:endParaRPr lang="en" altLang="zh-TW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4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C003F-0AEF-685C-55AB-9F989A6E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DAF56B-4A45-CF57-1EA5-987A63829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D3BB55-08D8-C5D2-AC52-9CF11ADB8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2205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E6E04-E042-E073-D1F5-89018AF09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4EEAC28-CD19-758C-1182-EDDFEB2FC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6D49FED-538B-6031-5A3D-F5EF2BCAB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3168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1BD64-00EC-C316-3B31-E350942F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451314-103C-8FD5-3080-0376F10EA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7917172-4EA9-A6CC-4C1D-D62944EAA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6164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274FF-97B1-2903-CD50-1492697BE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B2AB560-80F7-80C3-8C72-612045D4C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2238B51-7041-60CA-5589-70C3D52B8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268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E2713-CA47-1BAD-325C-B8457B0B1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7B1902F-8543-758C-993D-2E1FFDC73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BBBEA2C-ABEF-3360-9160-8E53A6A11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9783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BFA6-90AA-202E-CCD7-C00DBA85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D008C93-3706-48B5-9C27-07DE1CF48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D7800AF-2E05-4461-1D1F-CB4294A1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91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>
          <a:extLst>
            <a:ext uri="{FF2B5EF4-FFF2-40B4-BE49-F238E27FC236}">
              <a16:creationId xmlns:a16="http://schemas.microsoft.com/office/drawing/2014/main" id="{D8778BCA-81F6-FFC2-5B8D-799E0D5B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da1946d_4_2730:notes">
            <a:extLst>
              <a:ext uri="{FF2B5EF4-FFF2-40B4-BE49-F238E27FC236}">
                <a16:creationId xmlns:a16="http://schemas.microsoft.com/office/drawing/2014/main" id="{A821F624-E4B7-9E77-7DA0-460E952285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da1946d_4_2730:notes">
            <a:extLst>
              <a:ext uri="{FF2B5EF4-FFF2-40B4-BE49-F238E27FC236}">
                <a16:creationId xmlns:a16="http://schemas.microsoft.com/office/drawing/2014/main" id="{B1A0930C-8A41-511D-21EA-AF666E2B7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44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>
          <a:extLst>
            <a:ext uri="{FF2B5EF4-FFF2-40B4-BE49-F238E27FC236}">
              <a16:creationId xmlns:a16="http://schemas.microsoft.com/office/drawing/2014/main" id="{DC6119FB-003C-85B3-9347-4E036015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da1946d_4_2730:notes">
            <a:extLst>
              <a:ext uri="{FF2B5EF4-FFF2-40B4-BE49-F238E27FC236}">
                <a16:creationId xmlns:a16="http://schemas.microsoft.com/office/drawing/2014/main" id="{F4488FB9-9874-B8CD-86C8-E3DCD3629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da1946d_4_2730:notes">
            <a:extLst>
              <a:ext uri="{FF2B5EF4-FFF2-40B4-BE49-F238E27FC236}">
                <a16:creationId xmlns:a16="http://schemas.microsoft.com/office/drawing/2014/main" id="{3E4EB8ED-980D-CEF2-9893-EC9262EDC9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41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>
          <a:extLst>
            <a:ext uri="{FF2B5EF4-FFF2-40B4-BE49-F238E27FC236}">
              <a16:creationId xmlns:a16="http://schemas.microsoft.com/office/drawing/2014/main" id="{3446793C-9485-417B-5211-A1BF35EC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da1946d_4_2730:notes">
            <a:extLst>
              <a:ext uri="{FF2B5EF4-FFF2-40B4-BE49-F238E27FC236}">
                <a16:creationId xmlns:a16="http://schemas.microsoft.com/office/drawing/2014/main" id="{596B4E0D-C0B8-38E7-9E46-5C0CC3070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da1946d_4_2730:notes">
            <a:extLst>
              <a:ext uri="{FF2B5EF4-FFF2-40B4-BE49-F238E27FC236}">
                <a16:creationId xmlns:a16="http://schemas.microsoft.com/office/drawing/2014/main" id="{157D9AEC-1362-6F00-D007-EE98DEE25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863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203B1-1F33-7753-D624-E9659076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CE42906-3A1A-9642-30E0-C6FCAE262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C1170A4-F8F8-FD2D-3E0F-D141CAA4C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i="1" dirty="0"/>
              <a:t>"Before modeling, </a:t>
            </a:r>
            <a:r>
              <a:rPr lang="en-US" altLang="ko-KR" i="1" dirty="0"/>
              <a:t>I</a:t>
            </a:r>
            <a:r>
              <a:rPr lang="ko-KR" altLang="en-US" i="1" dirty="0"/>
              <a:t> </a:t>
            </a:r>
            <a:r>
              <a:rPr lang="en-US" i="1" dirty="0"/>
              <a:t>conducted exploratory data analysis to understand key features and relationships in the data."</a:t>
            </a:r>
            <a:endParaRPr 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914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1D829-AE78-F1CF-03F4-441898E42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CCE7F86-EF96-D3C2-3F55-5B5550759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FE621B1-4033-390D-976B-D853D92E4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141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FB8C1-B350-74E0-0AEB-E700CE59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0FCA366-98B9-06A0-CE7E-BF87BE722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6D0CC6E-45FF-28FC-E4E7-2453E9778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389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48470-39AE-AC0B-0399-3A85C4BBF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0858260-B1F1-267B-15EB-EB7839014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80D8CE9-53E0-3D8C-80DE-D9FB2C6AE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626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44500"/>
            <a:ext cx="4112100" cy="23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3200"/>
            <a:ext cx="4112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1604593" y="-845132"/>
            <a:ext cx="3281418" cy="21328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9899992" flipH="1">
            <a:off x="-1515196" y="4121356"/>
            <a:ext cx="3953580" cy="192177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"/>
          <p:cNvSpPr/>
          <p:nvPr/>
        </p:nvSpPr>
        <p:spPr>
          <a:xfrm rot="3263452">
            <a:off x="-163955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-460623">
            <a:off x="-1793263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4592047">
            <a:off x="7797256" y="593203"/>
            <a:ext cx="1475158" cy="11928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2" hasCustomPrompt="1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3" hasCustomPrompt="1"/>
          </p:nvPr>
        </p:nvSpPr>
        <p:spPr>
          <a:xfrm>
            <a:off x="1100975" y="27892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50" y="27892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6" hasCustomPrompt="1"/>
          </p:nvPr>
        </p:nvSpPr>
        <p:spPr>
          <a:xfrm>
            <a:off x="5737525" y="1203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7" hasCustomPrompt="1"/>
          </p:nvPr>
        </p:nvSpPr>
        <p:spPr>
          <a:xfrm>
            <a:off x="5737525" y="27892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8"/>
          </p:nvPr>
        </p:nvSpPr>
        <p:spPr>
          <a:xfrm>
            <a:off x="3419250" y="19124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9"/>
          </p:nvPr>
        </p:nvSpPr>
        <p:spPr>
          <a:xfrm>
            <a:off x="5737525" y="19124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3"/>
          </p:nvPr>
        </p:nvSpPr>
        <p:spPr>
          <a:xfrm>
            <a:off x="1100975" y="34983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14"/>
          </p:nvPr>
        </p:nvSpPr>
        <p:spPr>
          <a:xfrm>
            <a:off x="3419250" y="34983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5"/>
          </p:nvPr>
        </p:nvSpPr>
        <p:spPr>
          <a:xfrm>
            <a:off x="5737525" y="34983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3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13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257" name="Google Shape;257;p13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258" name="Google Shape;258;p13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9" name="Google Shape;259;p13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260" name="Google Shape;260;p13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3" name="Google Shape;263;p13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264" name="Google Shape;264;p13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5" name="Google Shape;265;p13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266" name="Google Shape;266;p13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267" name="Google Shape;267;p13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3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3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270" name="Google Shape;270;p13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3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2" name="Google Shape;272;p13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273" name="Google Shape;273;p13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3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75" name="Google Shape;275;p13"/>
          <p:cNvSpPr/>
          <p:nvPr/>
        </p:nvSpPr>
        <p:spPr>
          <a:xfrm>
            <a:off x="62832" y="4828541"/>
            <a:ext cx="734045" cy="45268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13"/>
          <p:cNvGrpSpPr/>
          <p:nvPr/>
        </p:nvGrpSpPr>
        <p:grpSpPr>
          <a:xfrm>
            <a:off x="103395" y="3891186"/>
            <a:ext cx="668783" cy="959747"/>
            <a:chOff x="10519314" y="4728596"/>
            <a:chExt cx="751780" cy="1078731"/>
          </a:xfrm>
        </p:grpSpPr>
        <p:grpSp>
          <p:nvGrpSpPr>
            <p:cNvPr id="277" name="Google Shape;277;p13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278" name="Google Shape;278;p13"/>
              <p:cNvGrpSpPr/>
              <p:nvPr/>
            </p:nvGrpSpPr>
            <p:grpSpPr>
              <a:xfrm>
                <a:off x="10903220" y="4888205"/>
                <a:ext cx="242756" cy="919122"/>
                <a:chOff x="10903220" y="4888205"/>
                <a:chExt cx="242756" cy="919122"/>
              </a:xfrm>
            </p:grpSpPr>
            <p:sp>
              <p:nvSpPr>
                <p:cNvPr id="279" name="Google Shape;279;p13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13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13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" name="Google Shape;282;p13"/>
                <p:cNvGrpSpPr/>
                <p:nvPr/>
              </p:nvGrpSpPr>
              <p:grpSpPr>
                <a:xfrm>
                  <a:off x="11014221" y="5588618"/>
                  <a:ext cx="100021" cy="114784"/>
                  <a:chOff x="11014221" y="5588618"/>
                  <a:chExt cx="100021" cy="114784"/>
                </a:xfrm>
              </p:grpSpPr>
              <p:sp>
                <p:nvSpPr>
                  <p:cNvPr id="283" name="Google Shape;283;p13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13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3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3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87" name="Google Shape;287;p13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288" name="Google Shape;288;p13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13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0" name="Google Shape;290;p13"/>
                <p:cNvGrpSpPr/>
                <p:nvPr/>
              </p:nvGrpSpPr>
              <p:grpSpPr>
                <a:xfrm>
                  <a:off x="10765015" y="5040134"/>
                  <a:ext cx="116314" cy="49775"/>
                  <a:chOff x="10765015" y="5040134"/>
                  <a:chExt cx="116314" cy="49775"/>
                </a:xfrm>
              </p:grpSpPr>
              <p:sp>
                <p:nvSpPr>
                  <p:cNvPr id="291" name="Google Shape;291;p13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3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" name="Google Shape;293;p13"/>
                <p:cNvGrpSpPr/>
                <p:nvPr/>
              </p:nvGrpSpPr>
              <p:grpSpPr>
                <a:xfrm>
                  <a:off x="10784825" y="5436314"/>
                  <a:ext cx="116414" cy="49961"/>
                  <a:chOff x="10784825" y="5436314"/>
                  <a:chExt cx="116414" cy="49961"/>
                </a:xfrm>
              </p:grpSpPr>
              <p:sp>
                <p:nvSpPr>
                  <p:cNvPr id="294" name="Google Shape;294;p13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3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6" name="Google Shape;296;p13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297" name="Google Shape;297;p13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9" name="Google Shape;299;p13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300" name="Google Shape;300;p13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3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2" name="Google Shape;302;p13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303" name="Google Shape;303;p13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" name="Google Shape;304;p13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05" name="Google Shape;305;p13"/>
            <p:cNvGrpSpPr/>
            <p:nvPr/>
          </p:nvGrpSpPr>
          <p:grpSpPr>
            <a:xfrm>
              <a:off x="11058042" y="5088325"/>
              <a:ext cx="213052" cy="717953"/>
              <a:chOff x="11058042" y="5088325"/>
              <a:chExt cx="213052" cy="717953"/>
            </a:xfrm>
          </p:grpSpPr>
          <p:sp>
            <p:nvSpPr>
              <p:cNvPr id="306" name="Google Shape;306;p13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8" name="Google Shape;308;p13"/>
          <p:cNvGrpSpPr/>
          <p:nvPr/>
        </p:nvGrpSpPr>
        <p:grpSpPr>
          <a:xfrm>
            <a:off x="150676" y="2823493"/>
            <a:ext cx="516117" cy="779220"/>
            <a:chOff x="10572463" y="3528536"/>
            <a:chExt cx="580168" cy="875823"/>
          </a:xfrm>
        </p:grpSpPr>
        <p:grpSp>
          <p:nvGrpSpPr>
            <p:cNvPr id="309" name="Google Shape;309;p13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310" name="Google Shape;310;p13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1" name="Google Shape;311;p13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312" name="Google Shape;312;p13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13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3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13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13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3" name="Google Shape;323;p13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13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325" name="Google Shape;325;p13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6" name="Google Shape;326;p13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327" name="Google Shape;327;p13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13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13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3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3" name="Google Shape;333;p13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334" name="Google Shape;334;p13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3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13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3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8" name="Google Shape;338;p13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9" name="Google Shape;339;p13"/>
          <p:cNvGrpSpPr/>
          <p:nvPr/>
        </p:nvGrpSpPr>
        <p:grpSpPr>
          <a:xfrm>
            <a:off x="361835" y="3601018"/>
            <a:ext cx="22030" cy="294484"/>
            <a:chOff x="10809827" y="4402455"/>
            <a:chExt cx="24764" cy="330993"/>
          </a:xfrm>
        </p:grpSpPr>
        <p:sp>
          <p:nvSpPr>
            <p:cNvPr id="340" name="Google Shape;340;p13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7" name="Google Shape;17;p3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5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 txBox="1">
            <a:spLocks noGrp="1"/>
          </p:cNvSpPr>
          <p:nvPr>
            <p:ph type="title" hasCustomPrompt="1"/>
          </p:nvPr>
        </p:nvSpPr>
        <p:spPr>
          <a:xfrm>
            <a:off x="798388" y="29975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7" name="Google Shape;527;p17"/>
          <p:cNvSpPr txBox="1">
            <a:spLocks noGrp="1"/>
          </p:cNvSpPr>
          <p:nvPr>
            <p:ph type="subTitle" idx="1"/>
          </p:nvPr>
        </p:nvSpPr>
        <p:spPr>
          <a:xfrm>
            <a:off x="798388" y="377221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8" name="Google Shape;528;p17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17"/>
          <p:cNvSpPr txBox="1">
            <a:spLocks noGrp="1"/>
          </p:cNvSpPr>
          <p:nvPr>
            <p:ph type="subTitle" idx="3"/>
          </p:nvPr>
        </p:nvSpPr>
        <p:spPr>
          <a:xfrm>
            <a:off x="2825700" y="1804473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30" name="Google Shape;530;p17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9975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17"/>
          <p:cNvSpPr txBox="1">
            <a:spLocks noGrp="1"/>
          </p:cNvSpPr>
          <p:nvPr>
            <p:ph type="subTitle" idx="5"/>
          </p:nvPr>
        </p:nvSpPr>
        <p:spPr>
          <a:xfrm>
            <a:off x="4853013" y="377221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32" name="Google Shape;532;p17"/>
          <p:cNvSpPr/>
          <p:nvPr/>
        </p:nvSpPr>
        <p:spPr>
          <a:xfrm rot="-5710536">
            <a:off x="-1869285" y="3438573"/>
            <a:ext cx="3168438" cy="23079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7"/>
          <p:cNvSpPr/>
          <p:nvPr/>
        </p:nvSpPr>
        <p:spPr>
          <a:xfrm rot="-294905">
            <a:off x="7350387" y="3903245"/>
            <a:ext cx="3168449" cy="256199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8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9" r:id="rId4"/>
    <p:sldLayoutId id="2147483672" r:id="rId5"/>
    <p:sldLayoutId id="214748367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6"/>
          <p:cNvSpPr txBox="1">
            <a:spLocks noGrp="1"/>
          </p:cNvSpPr>
          <p:nvPr>
            <p:ph type="subTitle" idx="1"/>
          </p:nvPr>
        </p:nvSpPr>
        <p:spPr>
          <a:xfrm>
            <a:off x="640144" y="4129578"/>
            <a:ext cx="4379726" cy="35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Yejin Hwang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714" name="Google Shape;714;p26"/>
          <p:cNvGrpSpPr/>
          <p:nvPr/>
        </p:nvGrpSpPr>
        <p:grpSpPr>
          <a:xfrm>
            <a:off x="6285440" y="656304"/>
            <a:ext cx="1654423" cy="835905"/>
            <a:chOff x="5905690" y="2867310"/>
            <a:chExt cx="1504568" cy="760190"/>
          </a:xfrm>
        </p:grpSpPr>
        <p:sp>
          <p:nvSpPr>
            <p:cNvPr id="715" name="Google Shape;715;p26"/>
            <p:cNvSpPr/>
            <p:nvPr/>
          </p:nvSpPr>
          <p:spPr>
            <a:xfrm>
              <a:off x="5905690" y="2867310"/>
              <a:ext cx="1504568" cy="760190"/>
            </a:xfrm>
            <a:custGeom>
              <a:avLst/>
              <a:gdLst/>
              <a:ahLst/>
              <a:cxnLst/>
              <a:rect l="l" t="t" r="r" b="b"/>
              <a:pathLst>
                <a:path w="1504568" h="760190" extrusionOk="0">
                  <a:moveTo>
                    <a:pt x="1504379" y="647414"/>
                  </a:moveTo>
                  <a:cubicBezTo>
                    <a:pt x="1504379" y="709708"/>
                    <a:pt x="1453896" y="760190"/>
                    <a:pt x="1391602" y="760190"/>
                  </a:cubicBezTo>
                  <a:lnTo>
                    <a:pt x="194881" y="760190"/>
                  </a:lnTo>
                  <a:cubicBezTo>
                    <a:pt x="87249" y="760190"/>
                    <a:pt x="0" y="672941"/>
                    <a:pt x="0" y="565309"/>
                  </a:cubicBezTo>
                  <a:cubicBezTo>
                    <a:pt x="0" y="457676"/>
                    <a:pt x="87249" y="370522"/>
                    <a:pt x="194881" y="370522"/>
                  </a:cubicBezTo>
                  <a:cubicBezTo>
                    <a:pt x="220027" y="370522"/>
                    <a:pt x="244126" y="375285"/>
                    <a:pt x="266223" y="383953"/>
                  </a:cubicBezTo>
                  <a:cubicBezTo>
                    <a:pt x="266223" y="382714"/>
                    <a:pt x="266223" y="381381"/>
                    <a:pt x="266223" y="380047"/>
                  </a:cubicBezTo>
                  <a:cubicBezTo>
                    <a:pt x="266223" y="240030"/>
                    <a:pt x="341947" y="117729"/>
                    <a:pt x="454628" y="51816"/>
                  </a:cubicBezTo>
                  <a:cubicBezTo>
                    <a:pt x="510921" y="18859"/>
                    <a:pt x="576453" y="0"/>
                    <a:pt x="646366" y="0"/>
                  </a:cubicBezTo>
                  <a:cubicBezTo>
                    <a:pt x="832009" y="0"/>
                    <a:pt x="986504" y="133064"/>
                    <a:pt x="1019747" y="309086"/>
                  </a:cubicBezTo>
                  <a:cubicBezTo>
                    <a:pt x="1054989" y="288893"/>
                    <a:pt x="1095851" y="277368"/>
                    <a:pt x="1139476" y="277368"/>
                  </a:cubicBezTo>
                  <a:cubicBezTo>
                    <a:pt x="1272731" y="277368"/>
                    <a:pt x="1380839" y="385477"/>
                    <a:pt x="1380839" y="518731"/>
                  </a:cubicBezTo>
                  <a:cubicBezTo>
                    <a:pt x="1380839" y="524256"/>
                    <a:pt x="1380648" y="529685"/>
                    <a:pt x="1380268" y="535114"/>
                  </a:cubicBezTo>
                  <a:cubicBezTo>
                    <a:pt x="1384078" y="534734"/>
                    <a:pt x="1387887" y="534543"/>
                    <a:pt x="1391793" y="534543"/>
                  </a:cubicBezTo>
                  <a:cubicBezTo>
                    <a:pt x="1454086" y="534543"/>
                    <a:pt x="1504569" y="585026"/>
                    <a:pt x="1504569" y="6473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5905690" y="2918364"/>
              <a:ext cx="922591" cy="709136"/>
            </a:xfrm>
            <a:custGeom>
              <a:avLst/>
              <a:gdLst/>
              <a:ahLst/>
              <a:cxnLst/>
              <a:rect l="l" t="t" r="r" b="b"/>
              <a:pathLst>
                <a:path w="922591" h="709136" extrusionOk="0">
                  <a:moveTo>
                    <a:pt x="922305" y="709136"/>
                  </a:moveTo>
                  <a:lnTo>
                    <a:pt x="194881" y="709136"/>
                  </a:lnTo>
                  <a:cubicBezTo>
                    <a:pt x="87249" y="709136"/>
                    <a:pt x="0" y="621887"/>
                    <a:pt x="0" y="514255"/>
                  </a:cubicBezTo>
                  <a:cubicBezTo>
                    <a:pt x="0" y="406622"/>
                    <a:pt x="87249" y="319468"/>
                    <a:pt x="194881" y="319468"/>
                  </a:cubicBezTo>
                  <a:cubicBezTo>
                    <a:pt x="220027" y="319468"/>
                    <a:pt x="244126" y="324231"/>
                    <a:pt x="266223" y="332899"/>
                  </a:cubicBezTo>
                  <a:cubicBezTo>
                    <a:pt x="266223" y="331660"/>
                    <a:pt x="266223" y="330327"/>
                    <a:pt x="266223" y="328993"/>
                  </a:cubicBezTo>
                  <a:cubicBezTo>
                    <a:pt x="266223" y="188976"/>
                    <a:pt x="341947" y="66675"/>
                    <a:pt x="454628" y="762"/>
                  </a:cubicBezTo>
                  <a:cubicBezTo>
                    <a:pt x="515683" y="-2286"/>
                    <a:pt x="577024" y="3429"/>
                    <a:pt x="633984" y="24860"/>
                  </a:cubicBezTo>
                  <a:cubicBezTo>
                    <a:pt x="707803" y="52768"/>
                    <a:pt x="773239" y="110109"/>
                    <a:pt x="797052" y="185261"/>
                  </a:cubicBezTo>
                  <a:cubicBezTo>
                    <a:pt x="820864" y="260509"/>
                    <a:pt x="795433" y="352425"/>
                    <a:pt x="728472" y="394144"/>
                  </a:cubicBezTo>
                  <a:cubicBezTo>
                    <a:pt x="769334" y="388430"/>
                    <a:pt x="808863" y="395002"/>
                    <a:pt x="844010" y="416433"/>
                  </a:cubicBezTo>
                  <a:cubicBezTo>
                    <a:pt x="879157" y="437864"/>
                    <a:pt x="902970" y="481298"/>
                    <a:pt x="892302" y="521113"/>
                  </a:cubicBezTo>
                  <a:cubicBezTo>
                    <a:pt x="885730" y="545782"/>
                    <a:pt x="867156" y="565975"/>
                    <a:pt x="845629" y="579787"/>
                  </a:cubicBezTo>
                  <a:cubicBezTo>
                    <a:pt x="824769" y="593217"/>
                    <a:pt x="801148" y="601408"/>
                    <a:pt x="777621" y="609314"/>
                  </a:cubicBezTo>
                  <a:cubicBezTo>
                    <a:pt x="788479" y="605790"/>
                    <a:pt x="793623" y="605790"/>
                    <a:pt x="805910" y="605314"/>
                  </a:cubicBezTo>
                  <a:cubicBezTo>
                    <a:pt x="819055" y="604742"/>
                    <a:pt x="832961" y="608457"/>
                    <a:pt x="842010" y="618077"/>
                  </a:cubicBezTo>
                  <a:cubicBezTo>
                    <a:pt x="851059" y="627698"/>
                    <a:pt x="853440" y="643890"/>
                    <a:pt x="845153" y="654082"/>
                  </a:cubicBezTo>
                  <a:cubicBezTo>
                    <a:pt x="859727" y="639699"/>
                    <a:pt x="881919" y="651510"/>
                    <a:pt x="897541" y="664845"/>
                  </a:cubicBezTo>
                  <a:cubicBezTo>
                    <a:pt x="910971" y="676180"/>
                    <a:pt x="919067" y="691991"/>
                    <a:pt x="922591" y="7091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3" name="Google Shape;703;p26"/>
          <p:cNvSpPr txBox="1">
            <a:spLocks noGrp="1"/>
          </p:cNvSpPr>
          <p:nvPr>
            <p:ph type="ctrTitle"/>
          </p:nvPr>
        </p:nvSpPr>
        <p:spPr>
          <a:xfrm>
            <a:off x="264171" y="1270754"/>
            <a:ext cx="6378866" cy="2745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>
                <a:latin typeface="Helvetica" pitchFamily="2" charset="0"/>
              </a:rPr>
              <a:t>Healthcare Costs Prediction Using Bayesian Linear Regression</a:t>
            </a:r>
            <a:br>
              <a:rPr lang="en-US" sz="3600" dirty="0">
                <a:latin typeface="Helvetica" pitchFamily="2" charset="0"/>
              </a:rPr>
            </a:br>
            <a:br>
              <a:rPr lang="en-US" sz="3600" dirty="0">
                <a:latin typeface="Helvetica" pitchFamily="2" charset="0"/>
              </a:rPr>
            </a:br>
            <a:r>
              <a:rPr lang="en-US" sz="1800" dirty="0">
                <a:latin typeface="Helvetica" pitchFamily="2" charset="0"/>
              </a:rPr>
              <a:t>A Comparison with Frequentist Models</a:t>
            </a:r>
            <a:endParaRPr lang="en" altLang="zh-TW" sz="36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B747D4B-17B9-0534-29EA-9E216548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320" y="2088414"/>
            <a:ext cx="2502937" cy="310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st - Free healthcare and medical icons">
            <a:extLst>
              <a:ext uri="{FF2B5EF4-FFF2-40B4-BE49-F238E27FC236}">
                <a16:creationId xmlns:a16="http://schemas.microsoft.com/office/drawing/2014/main" id="{D937EED9-B459-4A6B-3BBE-939B8048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211" y="794528"/>
            <a:ext cx="1395362" cy="13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CC4AA2-82C1-B3FE-6A6F-2ACAECF46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37" y="1903450"/>
            <a:ext cx="2521477" cy="32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C319-058B-299D-E523-83082539A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8CE16E-E3FD-FE2A-7F2C-342A313F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26" y="172908"/>
            <a:ext cx="4736419" cy="4736419"/>
          </a:xfrm>
          <a:prstGeom prst="rect">
            <a:avLst/>
          </a:prstGeom>
        </p:spPr>
      </p:pic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5D553CA2-2785-BC19-D497-7BAFE51D2F6C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B2EC5FD4-0E91-F1DA-D70A-5B6E22E1E279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124;p35">
            <a:extLst>
              <a:ext uri="{FF2B5EF4-FFF2-40B4-BE49-F238E27FC236}">
                <a16:creationId xmlns:a16="http://schemas.microsoft.com/office/drawing/2014/main" id="{0FF74F1E-D46E-BC67-447B-3186B97B8CCA}"/>
              </a:ext>
            </a:extLst>
          </p:cNvPr>
          <p:cNvSpPr/>
          <p:nvPr/>
        </p:nvSpPr>
        <p:spPr>
          <a:xfrm>
            <a:off x="451029" y="4909327"/>
            <a:ext cx="606206" cy="37384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1188;p35">
            <a:extLst>
              <a:ext uri="{FF2B5EF4-FFF2-40B4-BE49-F238E27FC236}">
                <a16:creationId xmlns:a16="http://schemas.microsoft.com/office/drawing/2014/main" id="{FEF6E7BC-ECD8-BB15-2221-20FA9C1EA172}"/>
              </a:ext>
            </a:extLst>
          </p:cNvPr>
          <p:cNvGrpSpPr/>
          <p:nvPr/>
        </p:nvGrpSpPr>
        <p:grpSpPr>
          <a:xfrm>
            <a:off x="492978" y="3895553"/>
            <a:ext cx="18197" cy="243247"/>
            <a:chOff x="10809827" y="4402455"/>
            <a:chExt cx="24764" cy="330993"/>
          </a:xfrm>
        </p:grpSpPr>
        <p:sp>
          <p:nvSpPr>
            <p:cNvPr id="78" name="Google Shape;1189;p35">
              <a:extLst>
                <a:ext uri="{FF2B5EF4-FFF2-40B4-BE49-F238E27FC236}">
                  <a16:creationId xmlns:a16="http://schemas.microsoft.com/office/drawing/2014/main" id="{EAA13F2B-2C43-A638-98FA-5A1017C5E56C}"/>
                </a:ext>
              </a:extLst>
            </p:cNvPr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90;p35">
              <a:extLst>
                <a:ext uri="{FF2B5EF4-FFF2-40B4-BE49-F238E27FC236}">
                  <a16:creationId xmlns:a16="http://schemas.microsoft.com/office/drawing/2014/main" id="{DABC3419-83E8-5BFA-665B-F7FC59689620}"/>
                </a:ext>
              </a:extLst>
            </p:cNvPr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91;p35">
              <a:extLst>
                <a:ext uri="{FF2B5EF4-FFF2-40B4-BE49-F238E27FC236}">
                  <a16:creationId xmlns:a16="http://schemas.microsoft.com/office/drawing/2014/main" id="{CE9C63A7-1BB6-29FA-BAB8-A142359320C4}"/>
                </a:ext>
              </a:extLst>
            </p:cNvPr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2BE3F6-9381-AC79-0E49-CDE8B0C416E1}"/>
              </a:ext>
            </a:extLst>
          </p:cNvPr>
          <p:cNvSpPr txBox="1"/>
          <p:nvPr/>
        </p:nvSpPr>
        <p:spPr>
          <a:xfrm>
            <a:off x="3621216" y="402762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Strong!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4AE1C-2B2D-37A4-DD84-01A17D70DC9B}"/>
              </a:ext>
            </a:extLst>
          </p:cNvPr>
          <p:cNvSpPr txBox="1"/>
          <p:nvPr/>
        </p:nvSpPr>
        <p:spPr>
          <a:xfrm>
            <a:off x="3770953" y="194637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Weak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C8541C82-A6D0-7289-37BC-681E53EF9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8418" y="3663400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C81C76-F6C0-431C-F58D-0CB3D7C36F18}"/>
              </a:ext>
            </a:extLst>
          </p:cNvPr>
          <p:cNvSpPr txBox="1"/>
          <p:nvPr/>
        </p:nvSpPr>
        <p:spPr>
          <a:xfrm>
            <a:off x="5087819" y="852893"/>
            <a:ext cx="3921968" cy="382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200" b="1" dirty="0"/>
              <a:t>[</a:t>
            </a:r>
            <a:r>
              <a:rPr lang="en-US" sz="1200" b="1" dirty="0"/>
              <a:t>Age * BMI</a:t>
            </a:r>
            <a:r>
              <a:rPr lang="en-US" altLang="ko-KR" sz="1200" b="1" dirty="0"/>
              <a:t>] &amp; [</a:t>
            </a:r>
            <a:r>
              <a:rPr lang="en-US" sz="1200" b="1" dirty="0"/>
              <a:t>Age * Smoker</a:t>
            </a:r>
            <a:r>
              <a:rPr lang="en-US" altLang="ko-KR" sz="1200" b="1" dirty="0"/>
              <a:t>]</a:t>
            </a:r>
            <a:br>
              <a:rPr lang="en-US" sz="1200" dirty="0"/>
            </a:br>
            <a:r>
              <a:rPr lang="en-US" sz="1200" dirty="0"/>
              <a:t>There is a slight upward trend between variables, but the interaction effect remains relatively weak.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600" b="1" dirty="0">
                <a:sym typeface="Wingdings" pitchFamily="2" charset="2"/>
              </a:rPr>
              <a:t> </a:t>
            </a:r>
            <a:r>
              <a:rPr lang="en-US" sz="1600" b="1" dirty="0"/>
              <a:t>Given the weak effects, these interactions were excluded from the final model.</a:t>
            </a:r>
            <a:endParaRPr lang="en-US" sz="1600" dirty="0"/>
          </a:p>
          <a:p>
            <a:endParaRPr lang="en-US" sz="1200" dirty="0"/>
          </a:p>
          <a:p>
            <a:r>
              <a:rPr lang="en-US" altLang="ko-KR" sz="1200" b="1" dirty="0"/>
              <a:t>[</a:t>
            </a:r>
            <a:r>
              <a:rPr lang="en-US" sz="1200" b="1" dirty="0"/>
              <a:t>BMI * Smoker</a:t>
            </a:r>
            <a:r>
              <a:rPr lang="en-US" altLang="ko-KR" sz="1200" b="1" dirty="0"/>
              <a:t>]</a:t>
            </a:r>
            <a:br>
              <a:rPr lang="en-US" sz="1200" dirty="0"/>
            </a:br>
            <a:r>
              <a:rPr lang="en-US" sz="1200" dirty="0"/>
              <a:t>This interaction is </a:t>
            </a:r>
            <a:r>
              <a:rPr lang="en-US" sz="1200" b="1" dirty="0"/>
              <a:t>much stronger</a:t>
            </a:r>
            <a:r>
              <a:rPr lang="en-US" sz="1200" dirty="0"/>
              <a:t>. For smokers, charges increase sharply with higher BMI, while for non-smokers, the pattern remains flat.</a:t>
            </a:r>
          </a:p>
          <a:p>
            <a:br>
              <a:rPr lang="en-US" sz="1200" dirty="0"/>
            </a:br>
            <a:r>
              <a:rPr lang="en-US" sz="1200" dirty="0">
                <a:sym typeface="Wingdings" pitchFamily="2" charset="2"/>
              </a:rPr>
              <a:t> </a:t>
            </a:r>
            <a:r>
              <a:rPr lang="en-US" sz="1600" b="1" dirty="0"/>
              <a:t>Thus, only BMI × Smoker was included as an interaction term in the final Bayesian model.</a:t>
            </a:r>
            <a:endParaRPr lang="en-US" sz="1600" dirty="0"/>
          </a:p>
          <a:p>
            <a:endParaRPr lang="en-US" sz="1200" dirty="0"/>
          </a:p>
          <a:p>
            <a:pPr>
              <a:lnSpc>
                <a:spcPct val="150000"/>
              </a:lnSpc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43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>
          <a:extLst>
            <a:ext uri="{FF2B5EF4-FFF2-40B4-BE49-F238E27FC236}">
              <a16:creationId xmlns:a16="http://schemas.microsoft.com/office/drawing/2014/main" id="{834CAA29-572B-9202-C152-3CFF8BA6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>
            <a:extLst>
              <a:ext uri="{FF2B5EF4-FFF2-40B4-BE49-F238E27FC236}">
                <a16:creationId xmlns:a16="http://schemas.microsoft.com/office/drawing/2014/main" id="{5060FC82-ACA7-36DC-0947-5193DB0AAD04}"/>
              </a:ext>
            </a:extLst>
          </p:cNvPr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>
            <a:extLst>
              <a:ext uri="{FF2B5EF4-FFF2-40B4-BE49-F238E27FC236}">
                <a16:creationId xmlns:a16="http://schemas.microsoft.com/office/drawing/2014/main" id="{6318F5A4-5ABF-E278-F8F6-3638D3099C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6071" y="2428146"/>
            <a:ext cx="4169937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Methodology</a:t>
            </a:r>
            <a:endParaRPr sz="4400" dirty="0"/>
          </a:p>
        </p:txBody>
      </p:sp>
      <p:sp>
        <p:nvSpPr>
          <p:cNvPr id="967" name="Google Shape;967;p30">
            <a:extLst>
              <a:ext uri="{FF2B5EF4-FFF2-40B4-BE49-F238E27FC236}">
                <a16:creationId xmlns:a16="http://schemas.microsoft.com/office/drawing/2014/main" id="{90F8036E-2AC8-BC76-6042-0BAA0B9352A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770210" y="1734186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969" name="Google Shape;969;p30">
            <a:extLst>
              <a:ext uri="{FF2B5EF4-FFF2-40B4-BE49-F238E27FC236}">
                <a16:creationId xmlns:a16="http://schemas.microsoft.com/office/drawing/2014/main" id="{0AACC4ED-E04A-FB8D-08E9-0CC93182565D}"/>
              </a:ext>
            </a:extLst>
          </p:cNvPr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970" name="Google Shape;970;p30">
              <a:extLst>
                <a:ext uri="{FF2B5EF4-FFF2-40B4-BE49-F238E27FC236}">
                  <a16:creationId xmlns:a16="http://schemas.microsoft.com/office/drawing/2014/main" id="{F10FB431-3FBD-E5DD-A43C-D5789B6619EE}"/>
                </a:ext>
              </a:extLst>
            </p:cNvPr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0">
              <a:extLst>
                <a:ext uri="{FF2B5EF4-FFF2-40B4-BE49-F238E27FC236}">
                  <a16:creationId xmlns:a16="http://schemas.microsoft.com/office/drawing/2014/main" id="{5765C5DD-7A4F-BC71-32FB-62EA39262D4A}"/>
                </a:ext>
              </a:extLst>
            </p:cNvPr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2" name="Google Shape;972;p30">
              <a:extLst>
                <a:ext uri="{FF2B5EF4-FFF2-40B4-BE49-F238E27FC236}">
                  <a16:creationId xmlns:a16="http://schemas.microsoft.com/office/drawing/2014/main" id="{5CA491BF-3771-F516-2F02-132C30034590}"/>
                </a:ext>
              </a:extLst>
            </p:cNvPr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973" name="Google Shape;973;p30">
                <a:extLst>
                  <a:ext uri="{FF2B5EF4-FFF2-40B4-BE49-F238E27FC236}">
                    <a16:creationId xmlns:a16="http://schemas.microsoft.com/office/drawing/2014/main" id="{2AF4986D-B549-996D-2F30-21E69982DFBE}"/>
                  </a:ext>
                </a:extLst>
              </p:cNvPr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0">
                <a:extLst>
                  <a:ext uri="{FF2B5EF4-FFF2-40B4-BE49-F238E27FC236}">
                    <a16:creationId xmlns:a16="http://schemas.microsoft.com/office/drawing/2014/main" id="{ED04AF81-C101-530B-8A36-48BF2C5AF4A4}"/>
                  </a:ext>
                </a:extLst>
              </p:cNvPr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5" name="Google Shape;975;p30">
                <a:extLst>
                  <a:ext uri="{FF2B5EF4-FFF2-40B4-BE49-F238E27FC236}">
                    <a16:creationId xmlns:a16="http://schemas.microsoft.com/office/drawing/2014/main" id="{901419A8-290D-6CB4-2435-0DE2E7800228}"/>
                  </a:ext>
                </a:extLst>
              </p:cNvPr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976" name="Google Shape;976;p30">
                  <a:extLst>
                    <a:ext uri="{FF2B5EF4-FFF2-40B4-BE49-F238E27FC236}">
                      <a16:creationId xmlns:a16="http://schemas.microsoft.com/office/drawing/2014/main" id="{6D633D71-F3CC-5E96-9837-8DA742FDA5A9}"/>
                    </a:ext>
                  </a:extLst>
                </p:cNvPr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30">
                  <a:extLst>
                    <a:ext uri="{FF2B5EF4-FFF2-40B4-BE49-F238E27FC236}">
                      <a16:creationId xmlns:a16="http://schemas.microsoft.com/office/drawing/2014/main" id="{E6114F90-D5FB-F04A-FEC4-463759B66600}"/>
                    </a:ext>
                  </a:extLst>
                </p:cNvPr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30">
                  <a:extLst>
                    <a:ext uri="{FF2B5EF4-FFF2-40B4-BE49-F238E27FC236}">
                      <a16:creationId xmlns:a16="http://schemas.microsoft.com/office/drawing/2014/main" id="{09E5F7C8-2FA0-0231-E2BF-5B7034DC0997}"/>
                    </a:ext>
                  </a:extLst>
                </p:cNvPr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9" name="Google Shape;979;p30">
              <a:extLst>
                <a:ext uri="{FF2B5EF4-FFF2-40B4-BE49-F238E27FC236}">
                  <a16:creationId xmlns:a16="http://schemas.microsoft.com/office/drawing/2014/main" id="{BA085A60-9731-09E8-247C-8424999B6BEA}"/>
                </a:ext>
              </a:extLst>
            </p:cNvPr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980" name="Google Shape;980;p30">
                <a:extLst>
                  <a:ext uri="{FF2B5EF4-FFF2-40B4-BE49-F238E27FC236}">
                    <a16:creationId xmlns:a16="http://schemas.microsoft.com/office/drawing/2014/main" id="{55657275-32DD-C6B7-41D5-F21AC1F1C905}"/>
                  </a:ext>
                </a:extLst>
              </p:cNvPr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981" name="Google Shape;981;p30">
                  <a:extLst>
                    <a:ext uri="{FF2B5EF4-FFF2-40B4-BE49-F238E27FC236}">
                      <a16:creationId xmlns:a16="http://schemas.microsoft.com/office/drawing/2014/main" id="{D34AB19D-F75E-6073-442E-9AFAC210A6A0}"/>
                    </a:ext>
                  </a:extLst>
                </p:cNvPr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30">
                  <a:extLst>
                    <a:ext uri="{FF2B5EF4-FFF2-40B4-BE49-F238E27FC236}">
                      <a16:creationId xmlns:a16="http://schemas.microsoft.com/office/drawing/2014/main" id="{964E1AD7-6024-3AB7-8AAD-2CB7DB471618}"/>
                    </a:ext>
                  </a:extLst>
                </p:cNvPr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30">
                  <a:extLst>
                    <a:ext uri="{FF2B5EF4-FFF2-40B4-BE49-F238E27FC236}">
                      <a16:creationId xmlns:a16="http://schemas.microsoft.com/office/drawing/2014/main" id="{A2D139FF-509E-9DB5-A7F5-FDA4F2DD84CC}"/>
                    </a:ext>
                  </a:extLst>
                </p:cNvPr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0">
                  <a:extLst>
                    <a:ext uri="{FF2B5EF4-FFF2-40B4-BE49-F238E27FC236}">
                      <a16:creationId xmlns:a16="http://schemas.microsoft.com/office/drawing/2014/main" id="{EA4D40C4-EA65-FC70-FD96-EAA027E32BB7}"/>
                    </a:ext>
                  </a:extLst>
                </p:cNvPr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0">
                  <a:extLst>
                    <a:ext uri="{FF2B5EF4-FFF2-40B4-BE49-F238E27FC236}">
                      <a16:creationId xmlns:a16="http://schemas.microsoft.com/office/drawing/2014/main" id="{28DACAF4-24A5-0D77-8A9E-988F23BD9E3F}"/>
                    </a:ext>
                  </a:extLst>
                </p:cNvPr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30">
                  <a:extLst>
                    <a:ext uri="{FF2B5EF4-FFF2-40B4-BE49-F238E27FC236}">
                      <a16:creationId xmlns:a16="http://schemas.microsoft.com/office/drawing/2014/main" id="{3844426B-CDFE-1B05-1050-DA0E764701F4}"/>
                    </a:ext>
                  </a:extLst>
                </p:cNvPr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30">
                  <a:extLst>
                    <a:ext uri="{FF2B5EF4-FFF2-40B4-BE49-F238E27FC236}">
                      <a16:creationId xmlns:a16="http://schemas.microsoft.com/office/drawing/2014/main" id="{33573239-EAD2-D63F-9E06-8C20C9614B3E}"/>
                    </a:ext>
                  </a:extLst>
                </p:cNvPr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30">
                  <a:extLst>
                    <a:ext uri="{FF2B5EF4-FFF2-40B4-BE49-F238E27FC236}">
                      <a16:creationId xmlns:a16="http://schemas.microsoft.com/office/drawing/2014/main" id="{0FBF050B-BDE1-6EC7-207A-AD08AAE44143}"/>
                    </a:ext>
                  </a:extLst>
                </p:cNvPr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30">
                  <a:extLst>
                    <a:ext uri="{FF2B5EF4-FFF2-40B4-BE49-F238E27FC236}">
                      <a16:creationId xmlns:a16="http://schemas.microsoft.com/office/drawing/2014/main" id="{25718CC6-4065-8800-907A-3A83BEE45A38}"/>
                    </a:ext>
                  </a:extLst>
                </p:cNvPr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30">
                  <a:extLst>
                    <a:ext uri="{FF2B5EF4-FFF2-40B4-BE49-F238E27FC236}">
                      <a16:creationId xmlns:a16="http://schemas.microsoft.com/office/drawing/2014/main" id="{C37F728A-6499-FA43-85C8-51BD1FB9BD95}"/>
                    </a:ext>
                  </a:extLst>
                </p:cNvPr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1" name="Google Shape;991;p30">
                <a:extLst>
                  <a:ext uri="{FF2B5EF4-FFF2-40B4-BE49-F238E27FC236}">
                    <a16:creationId xmlns:a16="http://schemas.microsoft.com/office/drawing/2014/main" id="{B0FDC51F-CC5A-3284-33C4-7804CEB9E698}"/>
                  </a:ext>
                </a:extLst>
              </p:cNvPr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992" name="Google Shape;992;p30">
                  <a:extLst>
                    <a:ext uri="{FF2B5EF4-FFF2-40B4-BE49-F238E27FC236}">
                      <a16:creationId xmlns:a16="http://schemas.microsoft.com/office/drawing/2014/main" id="{01A71871-A427-1697-0FE2-D93535DEDC7C}"/>
                    </a:ext>
                  </a:extLst>
                </p:cNvPr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30">
                  <a:extLst>
                    <a:ext uri="{FF2B5EF4-FFF2-40B4-BE49-F238E27FC236}">
                      <a16:creationId xmlns:a16="http://schemas.microsoft.com/office/drawing/2014/main" id="{92AB559E-4BBC-B647-A30F-0F6A1AA07011}"/>
                    </a:ext>
                  </a:extLst>
                </p:cNvPr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30">
                  <a:extLst>
                    <a:ext uri="{FF2B5EF4-FFF2-40B4-BE49-F238E27FC236}">
                      <a16:creationId xmlns:a16="http://schemas.microsoft.com/office/drawing/2014/main" id="{A5530BD5-414A-ABD0-4074-770B0E7A0455}"/>
                    </a:ext>
                  </a:extLst>
                </p:cNvPr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0">
                  <a:extLst>
                    <a:ext uri="{FF2B5EF4-FFF2-40B4-BE49-F238E27FC236}">
                      <a16:creationId xmlns:a16="http://schemas.microsoft.com/office/drawing/2014/main" id="{F6D2E600-342F-0DE5-C89D-05A56B3499C7}"/>
                    </a:ext>
                  </a:extLst>
                </p:cNvPr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0">
                  <a:extLst>
                    <a:ext uri="{FF2B5EF4-FFF2-40B4-BE49-F238E27FC236}">
                      <a16:creationId xmlns:a16="http://schemas.microsoft.com/office/drawing/2014/main" id="{4048EA9B-E085-16B4-202E-AB26D7560F6A}"/>
                    </a:ext>
                  </a:extLst>
                </p:cNvPr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0">
                  <a:extLst>
                    <a:ext uri="{FF2B5EF4-FFF2-40B4-BE49-F238E27FC236}">
                      <a16:creationId xmlns:a16="http://schemas.microsoft.com/office/drawing/2014/main" id="{656D8A1F-4FB9-D884-0805-F1104A212C40}"/>
                    </a:ext>
                  </a:extLst>
                </p:cNvPr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0">
                  <a:extLst>
                    <a:ext uri="{FF2B5EF4-FFF2-40B4-BE49-F238E27FC236}">
                      <a16:creationId xmlns:a16="http://schemas.microsoft.com/office/drawing/2014/main" id="{5CB5CA7C-D107-2A85-4DA6-1214EBFE67DA}"/>
                    </a:ext>
                  </a:extLst>
                </p:cNvPr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0">
                  <a:extLst>
                    <a:ext uri="{FF2B5EF4-FFF2-40B4-BE49-F238E27FC236}">
                      <a16:creationId xmlns:a16="http://schemas.microsoft.com/office/drawing/2014/main" id="{1C6D937F-157C-28AE-D73B-D3937EE62F8D}"/>
                    </a:ext>
                  </a:extLst>
                </p:cNvPr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0">
                  <a:extLst>
                    <a:ext uri="{FF2B5EF4-FFF2-40B4-BE49-F238E27FC236}">
                      <a16:creationId xmlns:a16="http://schemas.microsoft.com/office/drawing/2014/main" id="{8619EF90-4F3D-A0E2-149E-F1E1D863B6A8}"/>
                    </a:ext>
                  </a:extLst>
                </p:cNvPr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0">
                  <a:extLst>
                    <a:ext uri="{FF2B5EF4-FFF2-40B4-BE49-F238E27FC236}">
                      <a16:creationId xmlns:a16="http://schemas.microsoft.com/office/drawing/2014/main" id="{9530ED0D-F923-7431-8865-7783100E9095}"/>
                    </a:ext>
                  </a:extLst>
                </p:cNvPr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30">
                <a:extLst>
                  <a:ext uri="{FF2B5EF4-FFF2-40B4-BE49-F238E27FC236}">
                    <a16:creationId xmlns:a16="http://schemas.microsoft.com/office/drawing/2014/main" id="{23346D88-110E-39BD-9C84-A7357DFABCC2}"/>
                  </a:ext>
                </a:extLst>
              </p:cNvPr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003" name="Google Shape;1003;p30">
                  <a:extLst>
                    <a:ext uri="{FF2B5EF4-FFF2-40B4-BE49-F238E27FC236}">
                      <a16:creationId xmlns:a16="http://schemas.microsoft.com/office/drawing/2014/main" id="{284C294E-1211-5414-2451-03E537D6341B}"/>
                    </a:ext>
                  </a:extLst>
                </p:cNvPr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30">
                  <a:extLst>
                    <a:ext uri="{FF2B5EF4-FFF2-40B4-BE49-F238E27FC236}">
                      <a16:creationId xmlns:a16="http://schemas.microsoft.com/office/drawing/2014/main" id="{A2BB3F0D-DAC4-033C-9789-E12E0F750EF4}"/>
                    </a:ext>
                  </a:extLst>
                </p:cNvPr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0">
                  <a:extLst>
                    <a:ext uri="{FF2B5EF4-FFF2-40B4-BE49-F238E27FC236}">
                      <a16:creationId xmlns:a16="http://schemas.microsoft.com/office/drawing/2014/main" id="{D593AAF9-3656-9A33-5B74-F793756E4EC4}"/>
                    </a:ext>
                  </a:extLst>
                </p:cNvPr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0">
                  <a:extLst>
                    <a:ext uri="{FF2B5EF4-FFF2-40B4-BE49-F238E27FC236}">
                      <a16:creationId xmlns:a16="http://schemas.microsoft.com/office/drawing/2014/main" id="{5744DCBA-3966-4929-3A26-410C6BF711CA}"/>
                    </a:ext>
                  </a:extLst>
                </p:cNvPr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0">
                  <a:extLst>
                    <a:ext uri="{FF2B5EF4-FFF2-40B4-BE49-F238E27FC236}">
                      <a16:creationId xmlns:a16="http://schemas.microsoft.com/office/drawing/2014/main" id="{1128FE86-D2D5-2B2F-EF8D-79A3F9C3C63F}"/>
                    </a:ext>
                  </a:extLst>
                </p:cNvPr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0">
                  <a:extLst>
                    <a:ext uri="{FF2B5EF4-FFF2-40B4-BE49-F238E27FC236}">
                      <a16:creationId xmlns:a16="http://schemas.microsoft.com/office/drawing/2014/main" id="{BB07B255-A792-C008-9E3F-D950D2B328C0}"/>
                    </a:ext>
                  </a:extLst>
                </p:cNvPr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0">
                  <a:extLst>
                    <a:ext uri="{FF2B5EF4-FFF2-40B4-BE49-F238E27FC236}">
                      <a16:creationId xmlns:a16="http://schemas.microsoft.com/office/drawing/2014/main" id="{1C36F750-0ED8-4E4F-F1C5-E015AAD5CEDC}"/>
                    </a:ext>
                  </a:extLst>
                </p:cNvPr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30">
                  <a:extLst>
                    <a:ext uri="{FF2B5EF4-FFF2-40B4-BE49-F238E27FC236}">
                      <a16:creationId xmlns:a16="http://schemas.microsoft.com/office/drawing/2014/main" id="{66C8B9D2-8EC5-566C-AF2F-C372D3A9BA19}"/>
                    </a:ext>
                  </a:extLst>
                </p:cNvPr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1" name="Google Shape;1011;p30">
                <a:extLst>
                  <a:ext uri="{FF2B5EF4-FFF2-40B4-BE49-F238E27FC236}">
                    <a16:creationId xmlns:a16="http://schemas.microsoft.com/office/drawing/2014/main" id="{D7C71A9E-2B6C-0C8E-8542-B17A3B432A7E}"/>
                  </a:ext>
                </a:extLst>
              </p:cNvPr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0">
                <a:extLst>
                  <a:ext uri="{FF2B5EF4-FFF2-40B4-BE49-F238E27FC236}">
                    <a16:creationId xmlns:a16="http://schemas.microsoft.com/office/drawing/2014/main" id="{BC703E06-BED7-13ED-B195-9DCB571B9A1C}"/>
                  </a:ext>
                </a:extLst>
              </p:cNvPr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30">
              <a:extLst>
                <a:ext uri="{FF2B5EF4-FFF2-40B4-BE49-F238E27FC236}">
                  <a16:creationId xmlns:a16="http://schemas.microsoft.com/office/drawing/2014/main" id="{06B2560C-0516-913A-05C7-DB3CEA8763BC}"/>
                </a:ext>
              </a:extLst>
            </p:cNvPr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014" name="Google Shape;1014;p30">
                <a:extLst>
                  <a:ext uri="{FF2B5EF4-FFF2-40B4-BE49-F238E27FC236}">
                    <a16:creationId xmlns:a16="http://schemas.microsoft.com/office/drawing/2014/main" id="{F3E60C69-7870-6115-7F1E-20C8765E97DA}"/>
                  </a:ext>
                </a:extLst>
              </p:cNvPr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015" name="Google Shape;1015;p30">
                  <a:extLst>
                    <a:ext uri="{FF2B5EF4-FFF2-40B4-BE49-F238E27FC236}">
                      <a16:creationId xmlns:a16="http://schemas.microsoft.com/office/drawing/2014/main" id="{F94EA65A-5EE5-D8D2-7E90-C0BB79EDB19B}"/>
                    </a:ext>
                  </a:extLst>
                </p:cNvPr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30">
                  <a:extLst>
                    <a:ext uri="{FF2B5EF4-FFF2-40B4-BE49-F238E27FC236}">
                      <a16:creationId xmlns:a16="http://schemas.microsoft.com/office/drawing/2014/main" id="{3D565F71-9566-300B-2F4D-6E284F5FD18B}"/>
                    </a:ext>
                  </a:extLst>
                </p:cNvPr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30">
                  <a:extLst>
                    <a:ext uri="{FF2B5EF4-FFF2-40B4-BE49-F238E27FC236}">
                      <a16:creationId xmlns:a16="http://schemas.microsoft.com/office/drawing/2014/main" id="{2F72C0AE-97C3-CDE1-C22D-AF8202E07B51}"/>
                    </a:ext>
                  </a:extLst>
                </p:cNvPr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30">
                  <a:extLst>
                    <a:ext uri="{FF2B5EF4-FFF2-40B4-BE49-F238E27FC236}">
                      <a16:creationId xmlns:a16="http://schemas.microsoft.com/office/drawing/2014/main" id="{2DF13D3B-628F-4ADD-B7F8-BA6E6204B7B1}"/>
                    </a:ext>
                  </a:extLst>
                </p:cNvPr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9" name="Google Shape;1019;p30">
                <a:extLst>
                  <a:ext uri="{FF2B5EF4-FFF2-40B4-BE49-F238E27FC236}">
                    <a16:creationId xmlns:a16="http://schemas.microsoft.com/office/drawing/2014/main" id="{B18470C0-B43B-0902-7185-1ED762F7AEAB}"/>
                  </a:ext>
                </a:extLst>
              </p:cNvPr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020" name="Google Shape;1020;p30">
                  <a:extLst>
                    <a:ext uri="{FF2B5EF4-FFF2-40B4-BE49-F238E27FC236}">
                      <a16:creationId xmlns:a16="http://schemas.microsoft.com/office/drawing/2014/main" id="{E8A890C9-4F8B-4B87-DCD2-27C3970B5370}"/>
                    </a:ext>
                  </a:extLst>
                </p:cNvPr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021" name="Google Shape;1021;p30">
                    <a:extLst>
                      <a:ext uri="{FF2B5EF4-FFF2-40B4-BE49-F238E27FC236}">
                        <a16:creationId xmlns:a16="http://schemas.microsoft.com/office/drawing/2014/main" id="{FEBE63DF-371E-305E-0483-866FEDFDC758}"/>
                      </a:ext>
                    </a:extLst>
                  </p:cNvPr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30">
                    <a:extLst>
                      <a:ext uri="{FF2B5EF4-FFF2-40B4-BE49-F238E27FC236}">
                        <a16:creationId xmlns:a16="http://schemas.microsoft.com/office/drawing/2014/main" id="{0BB34F8D-A2CC-0D15-922D-DF68AB850609}"/>
                      </a:ext>
                    </a:extLst>
                  </p:cNvPr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30">
                    <a:extLst>
                      <a:ext uri="{FF2B5EF4-FFF2-40B4-BE49-F238E27FC236}">
                        <a16:creationId xmlns:a16="http://schemas.microsoft.com/office/drawing/2014/main" id="{B1DB34D3-F344-9552-DC81-CFA7684333C5}"/>
                      </a:ext>
                    </a:extLst>
                  </p:cNvPr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4" name="Google Shape;1024;p30">
                  <a:extLst>
                    <a:ext uri="{FF2B5EF4-FFF2-40B4-BE49-F238E27FC236}">
                      <a16:creationId xmlns:a16="http://schemas.microsoft.com/office/drawing/2014/main" id="{7667D975-1FE7-F82C-D027-BE005C8CE370}"/>
                    </a:ext>
                  </a:extLst>
                </p:cNvPr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025" name="Google Shape;1025;p30">
                    <a:extLst>
                      <a:ext uri="{FF2B5EF4-FFF2-40B4-BE49-F238E27FC236}">
                        <a16:creationId xmlns:a16="http://schemas.microsoft.com/office/drawing/2014/main" id="{95531A76-5D05-DD06-83AB-097AB41BCE00}"/>
                      </a:ext>
                    </a:extLst>
                  </p:cNvPr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30">
                    <a:extLst>
                      <a:ext uri="{FF2B5EF4-FFF2-40B4-BE49-F238E27FC236}">
                        <a16:creationId xmlns:a16="http://schemas.microsoft.com/office/drawing/2014/main" id="{1F33682B-BF7B-7E76-EE6C-E6042276E2AC}"/>
                      </a:ext>
                    </a:extLst>
                  </p:cNvPr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30">
                  <a:extLst>
                    <a:ext uri="{FF2B5EF4-FFF2-40B4-BE49-F238E27FC236}">
                      <a16:creationId xmlns:a16="http://schemas.microsoft.com/office/drawing/2014/main" id="{07E95144-18DA-6937-0A3A-9FC4A58DDAFC}"/>
                    </a:ext>
                  </a:extLst>
                </p:cNvPr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028" name="Google Shape;1028;p30">
                    <a:extLst>
                      <a:ext uri="{FF2B5EF4-FFF2-40B4-BE49-F238E27FC236}">
                        <a16:creationId xmlns:a16="http://schemas.microsoft.com/office/drawing/2014/main" id="{DF87AE46-20F6-F8DE-5BD2-AECC18DC0A64}"/>
                      </a:ext>
                    </a:extLst>
                  </p:cNvPr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30">
                    <a:extLst>
                      <a:ext uri="{FF2B5EF4-FFF2-40B4-BE49-F238E27FC236}">
                        <a16:creationId xmlns:a16="http://schemas.microsoft.com/office/drawing/2014/main" id="{EE5BA21F-A399-37DF-8AD1-312B4FAFFA4E}"/>
                      </a:ext>
                    </a:extLst>
                  </p:cNvPr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30">
                    <a:extLst>
                      <a:ext uri="{FF2B5EF4-FFF2-40B4-BE49-F238E27FC236}">
                        <a16:creationId xmlns:a16="http://schemas.microsoft.com/office/drawing/2014/main" id="{27E6C001-54EE-60CA-27C6-782EA1A41239}"/>
                      </a:ext>
                    </a:extLst>
                  </p:cNvPr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31" name="Google Shape;1031;p30">
              <a:extLst>
                <a:ext uri="{FF2B5EF4-FFF2-40B4-BE49-F238E27FC236}">
                  <a16:creationId xmlns:a16="http://schemas.microsoft.com/office/drawing/2014/main" id="{1A71A9EB-8FE7-47F1-25EB-476C1C1A516D}"/>
                </a:ext>
              </a:extLst>
            </p:cNvPr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032" name="Google Shape;1032;p30">
                <a:extLst>
                  <a:ext uri="{FF2B5EF4-FFF2-40B4-BE49-F238E27FC236}">
                    <a16:creationId xmlns:a16="http://schemas.microsoft.com/office/drawing/2014/main" id="{380C2A82-42CF-46C0-9A7E-F93CB275F05A}"/>
                  </a:ext>
                </a:extLst>
              </p:cNvPr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3" name="Google Shape;1033;p30">
                <a:extLst>
                  <a:ext uri="{FF2B5EF4-FFF2-40B4-BE49-F238E27FC236}">
                    <a16:creationId xmlns:a16="http://schemas.microsoft.com/office/drawing/2014/main" id="{57F6AF68-61D5-2315-5F3C-E5594E543A1B}"/>
                  </a:ext>
                </a:extLst>
              </p:cNvPr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034" name="Google Shape;1034;p30">
                  <a:extLst>
                    <a:ext uri="{FF2B5EF4-FFF2-40B4-BE49-F238E27FC236}">
                      <a16:creationId xmlns:a16="http://schemas.microsoft.com/office/drawing/2014/main" id="{C7A90994-7BE1-A029-D2D0-23C95AE1141D}"/>
                    </a:ext>
                  </a:extLst>
                </p:cNvPr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035" name="Google Shape;1035;p30">
                    <a:extLst>
                      <a:ext uri="{FF2B5EF4-FFF2-40B4-BE49-F238E27FC236}">
                        <a16:creationId xmlns:a16="http://schemas.microsoft.com/office/drawing/2014/main" id="{E6D44715-CDA6-E946-4828-85B017DDCBFA}"/>
                      </a:ext>
                    </a:extLst>
                  </p:cNvPr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30">
                    <a:extLst>
                      <a:ext uri="{FF2B5EF4-FFF2-40B4-BE49-F238E27FC236}">
                        <a16:creationId xmlns:a16="http://schemas.microsoft.com/office/drawing/2014/main" id="{C52D0361-0776-59AC-32AB-E3EDA792875C}"/>
                      </a:ext>
                    </a:extLst>
                  </p:cNvPr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7" name="Google Shape;1037;p30">
                  <a:extLst>
                    <a:ext uri="{FF2B5EF4-FFF2-40B4-BE49-F238E27FC236}">
                      <a16:creationId xmlns:a16="http://schemas.microsoft.com/office/drawing/2014/main" id="{24D57B6C-6412-2483-8A12-9BC96EAAF767}"/>
                    </a:ext>
                  </a:extLst>
                </p:cNvPr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038" name="Google Shape;1038;p30">
                    <a:extLst>
                      <a:ext uri="{FF2B5EF4-FFF2-40B4-BE49-F238E27FC236}">
                        <a16:creationId xmlns:a16="http://schemas.microsoft.com/office/drawing/2014/main" id="{33E640CD-DF2E-1812-8C77-F24A069A9311}"/>
                      </a:ext>
                    </a:extLst>
                  </p:cNvPr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30">
                    <a:extLst>
                      <a:ext uri="{FF2B5EF4-FFF2-40B4-BE49-F238E27FC236}">
                        <a16:creationId xmlns:a16="http://schemas.microsoft.com/office/drawing/2014/main" id="{7091623E-B189-A735-3A2F-939013C5AAC5}"/>
                      </a:ext>
                    </a:extLst>
                  </p:cNvPr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040" name="Google Shape;1040;p30">
            <a:extLst>
              <a:ext uri="{FF2B5EF4-FFF2-40B4-BE49-F238E27FC236}">
                <a16:creationId xmlns:a16="http://schemas.microsoft.com/office/drawing/2014/main" id="{AB12D92C-2ED6-EB32-20DF-57CB125A8139}"/>
              </a:ext>
            </a:extLst>
          </p:cNvPr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041" name="Google Shape;1041;p30">
              <a:extLst>
                <a:ext uri="{FF2B5EF4-FFF2-40B4-BE49-F238E27FC236}">
                  <a16:creationId xmlns:a16="http://schemas.microsoft.com/office/drawing/2014/main" id="{9E4F8AEE-901A-6930-E9B7-6F58E0AF115A}"/>
                </a:ext>
              </a:extLst>
            </p:cNvPr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042" name="Google Shape;1042;p30">
                <a:extLst>
                  <a:ext uri="{FF2B5EF4-FFF2-40B4-BE49-F238E27FC236}">
                    <a16:creationId xmlns:a16="http://schemas.microsoft.com/office/drawing/2014/main" id="{BD4A508C-62D6-EE0A-3105-2EC73C17B106}"/>
                  </a:ext>
                </a:extLst>
              </p:cNvPr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0">
                <a:extLst>
                  <a:ext uri="{FF2B5EF4-FFF2-40B4-BE49-F238E27FC236}">
                    <a16:creationId xmlns:a16="http://schemas.microsoft.com/office/drawing/2014/main" id="{910AB3BD-8990-D0E5-8225-553CFC784293}"/>
                  </a:ext>
                </a:extLst>
              </p:cNvPr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0">
                <a:extLst>
                  <a:ext uri="{FF2B5EF4-FFF2-40B4-BE49-F238E27FC236}">
                    <a16:creationId xmlns:a16="http://schemas.microsoft.com/office/drawing/2014/main" id="{B17038AD-8782-087B-A2C2-737317B11F39}"/>
                  </a:ext>
                </a:extLst>
              </p:cNvPr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30">
              <a:extLst>
                <a:ext uri="{FF2B5EF4-FFF2-40B4-BE49-F238E27FC236}">
                  <a16:creationId xmlns:a16="http://schemas.microsoft.com/office/drawing/2014/main" id="{984F0DAA-768C-F043-2DBC-24A321614CDE}"/>
                </a:ext>
              </a:extLst>
            </p:cNvPr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24" name="Picture 4" descr="This may contain: an arrow in the center of a target">
            <a:extLst>
              <a:ext uri="{FF2B5EF4-FFF2-40B4-BE49-F238E27FC236}">
                <a16:creationId xmlns:a16="http://schemas.microsoft.com/office/drawing/2014/main" id="{B0DA1478-8118-B5D8-FA34-C20B90E6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3" y="1135496"/>
            <a:ext cx="2502435" cy="25024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00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5C8B6-887C-ABB2-E49B-B756252B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462801E8-E772-3BD2-84CC-4418CC2CEB25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E8A2BC59-29F0-39BC-7349-B98012F5EFAE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966;p30">
            <a:extLst>
              <a:ext uri="{FF2B5EF4-FFF2-40B4-BE49-F238E27FC236}">
                <a16:creationId xmlns:a16="http://schemas.microsoft.com/office/drawing/2014/main" id="{A102F533-8707-4651-72BC-4EBD6272F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4383600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Frequentist Model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1B9670-6A00-716B-4980-D58D3FEB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5" b="71617"/>
          <a:stretch/>
        </p:blipFill>
        <p:spPr>
          <a:xfrm>
            <a:off x="740284" y="1908958"/>
            <a:ext cx="3562663" cy="132558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E125D45-04A0-71E3-F8D0-CD3D8F746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84" y="1039104"/>
            <a:ext cx="7404100" cy="5969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094C702-4458-9489-A58C-1D797E17E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551" y="1786717"/>
            <a:ext cx="4475631" cy="3252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09EE99-116B-978A-1626-FB32E770E542}"/>
              </a:ext>
            </a:extLst>
          </p:cNvPr>
          <p:cNvSpPr txBox="1"/>
          <p:nvPr/>
        </p:nvSpPr>
        <p:spPr>
          <a:xfrm>
            <a:off x="39129" y="3302213"/>
            <a:ext cx="4353422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Nonlinear term</a:t>
            </a:r>
            <a:r>
              <a:rPr lang="en-US" dirty="0"/>
              <a:t>: age² to capture acceleration in healthcare costs with 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Key interactions</a:t>
            </a:r>
            <a:r>
              <a:rPr lang="en-US" dirty="0"/>
              <a:t>: BMI × smoker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Significant predictors</a:t>
            </a:r>
            <a:r>
              <a:rPr lang="en-US" dirty="0"/>
              <a:t> include age, children, smoker, and </a:t>
            </a:r>
            <a:r>
              <a:rPr lang="en-US" dirty="0" err="1"/>
              <a:t>bmi</a:t>
            </a:r>
            <a:r>
              <a:rPr lang="en-US" dirty="0"/>
              <a:t> × smoker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50873EA-319D-9B51-4F70-6C18C16C5037}"/>
              </a:ext>
            </a:extLst>
          </p:cNvPr>
          <p:cNvSpPr/>
          <p:nvPr/>
        </p:nvSpPr>
        <p:spPr>
          <a:xfrm>
            <a:off x="4392551" y="2385737"/>
            <a:ext cx="4253936" cy="201378"/>
          </a:xfrm>
          <a:prstGeom prst="frame">
            <a:avLst>
              <a:gd name="adj1" fmla="val 43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ECB15DF-ADCD-AD4E-8838-9B81988FC925}"/>
              </a:ext>
            </a:extLst>
          </p:cNvPr>
          <p:cNvSpPr/>
          <p:nvPr/>
        </p:nvSpPr>
        <p:spPr>
          <a:xfrm>
            <a:off x="4392551" y="2737828"/>
            <a:ext cx="4253936" cy="340590"/>
          </a:xfrm>
          <a:prstGeom prst="frame">
            <a:avLst>
              <a:gd name="adj1" fmla="val 43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8A84F93-0624-951D-53FD-16D0A77CA5E0}"/>
              </a:ext>
            </a:extLst>
          </p:cNvPr>
          <p:cNvSpPr/>
          <p:nvPr/>
        </p:nvSpPr>
        <p:spPr>
          <a:xfrm>
            <a:off x="4392551" y="3600568"/>
            <a:ext cx="4253936" cy="201378"/>
          </a:xfrm>
          <a:prstGeom prst="frame">
            <a:avLst>
              <a:gd name="adj1" fmla="val 43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14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888AD-0742-61BF-11EE-752FCF85E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128E009E-BE44-C9D4-3C18-3091B562CB2B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7813F8B2-7AE6-B92C-F189-C5D643D78BE9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966;p30">
            <a:extLst>
              <a:ext uri="{FF2B5EF4-FFF2-40B4-BE49-F238E27FC236}">
                <a16:creationId xmlns:a16="http://schemas.microsoft.com/office/drawing/2014/main" id="{24E9D3B3-9BDD-905B-64B9-695998777872}"/>
              </a:ext>
            </a:extLst>
          </p:cNvPr>
          <p:cNvSpPr txBox="1">
            <a:spLocks/>
          </p:cNvSpPr>
          <p:nvPr/>
        </p:nvSpPr>
        <p:spPr>
          <a:xfrm>
            <a:off x="2496702" y="2162769"/>
            <a:ext cx="5549900" cy="6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4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US" dirty="0"/>
              <a:t>Bayesian Model</a:t>
            </a:r>
          </a:p>
        </p:txBody>
      </p:sp>
    </p:spTree>
    <p:extLst>
      <p:ext uri="{BB962C8B-B14F-4D97-AF65-F5344CB8AC3E}">
        <p14:creationId xmlns:p14="http://schemas.microsoft.com/office/powerpoint/2010/main" val="1656100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5E3B-6D0D-7C60-8C0C-F48288A47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ABF4FDCF-B6B6-60B0-1873-71901F3F5893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9DCE2D08-99BA-A15F-0BB5-7191B2CB9997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966;p30">
            <a:extLst>
              <a:ext uri="{FF2B5EF4-FFF2-40B4-BE49-F238E27FC236}">
                <a16:creationId xmlns:a16="http://schemas.microsoft.com/office/drawing/2014/main" id="{3C4102D8-4E8B-0972-4048-C0309AF6D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5549900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Variable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C9249-84C7-5164-02F8-713677FA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612" b="7979"/>
          <a:stretch/>
        </p:blipFill>
        <p:spPr>
          <a:xfrm>
            <a:off x="188400" y="861162"/>
            <a:ext cx="4435304" cy="1623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CF2821-0DEE-BA4F-3E3D-59F158EA11D4}"/>
              </a:ext>
            </a:extLst>
          </p:cNvPr>
          <p:cNvSpPr txBox="1"/>
          <p:nvPr/>
        </p:nvSpPr>
        <p:spPr>
          <a:xfrm>
            <a:off x="3447661" y="1211218"/>
            <a:ext cx="5929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dirty="0"/>
              <a:t>converted to binary (1 = "yes", 0 = "no")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2CD7A-4AD6-AF8F-1874-C12FAE8CAC02}"/>
              </a:ext>
            </a:extLst>
          </p:cNvPr>
          <p:cNvSpPr txBox="1"/>
          <p:nvPr/>
        </p:nvSpPr>
        <p:spPr>
          <a:xfrm>
            <a:off x="3740021" y="1490642"/>
            <a:ext cx="5929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dirty="0"/>
              <a:t>converted to integer index(1-4)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CF933-61FC-8F51-330D-0BE2B14A5D98}"/>
              </a:ext>
            </a:extLst>
          </p:cNvPr>
          <p:cNvSpPr txBox="1"/>
          <p:nvPr/>
        </p:nvSpPr>
        <p:spPr>
          <a:xfrm>
            <a:off x="4320073" y="1715162"/>
            <a:ext cx="5929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ym typeface="Wingdings" pitchFamily="2" charset="2"/>
              </a:rPr>
              <a:t> </a:t>
            </a:r>
            <a:r>
              <a:rPr lang="en-US" dirty="0"/>
              <a:t>scaled down by 10,000 to improve model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90743-B239-4DF2-AC56-4D723162D0D4}"/>
              </a:ext>
            </a:extLst>
          </p:cNvPr>
          <p:cNvSpPr txBox="1"/>
          <p:nvPr/>
        </p:nvSpPr>
        <p:spPr>
          <a:xfrm>
            <a:off x="3080183" y="2005290"/>
            <a:ext cx="592960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dirty="0"/>
              <a:t>age and </a:t>
            </a:r>
            <a:r>
              <a:rPr lang="en-US" dirty="0" err="1"/>
              <a:t>bmi</a:t>
            </a:r>
            <a:r>
              <a:rPr lang="en-US" dirty="0"/>
              <a:t> standardized (mean = 0, </a:t>
            </a:r>
            <a:r>
              <a:rPr lang="en-US" dirty="0" err="1"/>
              <a:t>sd</a:t>
            </a:r>
            <a:r>
              <a:rPr lang="en-US" dirty="0"/>
              <a:t> = 1) for better convergence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DD50DA-3677-4242-9861-5C414D005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3" y="2688054"/>
            <a:ext cx="2377759" cy="1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CA87F-B9B0-4044-35CC-4580D71D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B6EAF9C3-10FC-C8C9-F150-2F9B7E4E9E5C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50E1EBEA-55C2-BEC4-6B83-771CA6AA82CA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966;p30">
            <a:extLst>
              <a:ext uri="{FF2B5EF4-FFF2-40B4-BE49-F238E27FC236}">
                <a16:creationId xmlns:a16="http://schemas.microsoft.com/office/drawing/2014/main" id="{1626015A-14BC-4494-FFF9-9B5CD78CF6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7873034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 Fitting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ACD11-A322-7A3E-31DE-38441C18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51" t="3719" r="7058" b="3997"/>
          <a:stretch/>
        </p:blipFill>
        <p:spPr>
          <a:xfrm>
            <a:off x="366089" y="1324719"/>
            <a:ext cx="2714094" cy="2637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C5E9A-46E7-18D7-7C1D-EDB176A550E2}"/>
              </a:ext>
            </a:extLst>
          </p:cNvPr>
          <p:cNvSpPr txBox="1"/>
          <p:nvPr/>
        </p:nvSpPr>
        <p:spPr>
          <a:xfrm>
            <a:off x="3397818" y="1324719"/>
            <a:ext cx="5929604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Fit using rethinking R package with HMC</a:t>
            </a:r>
            <a:r>
              <a:rPr lang="en-US" altLang="ko-KR" dirty="0">
                <a:sym typeface="Wingdings" pitchFamily="2" charset="2"/>
              </a:rPr>
              <a:t>(Hamiltonian Monte Carlo)</a:t>
            </a:r>
            <a:endParaRPr lang="en-US" dirty="0"/>
          </a:p>
          <a:p>
            <a:endParaRPr lang="en-US" dirty="0"/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10F097-47E4-04CB-DDED-C201C90DDD0B}"/>
              </a:ext>
            </a:extLst>
          </p:cNvPr>
          <p:cNvSpPr txBox="1"/>
          <p:nvPr/>
        </p:nvSpPr>
        <p:spPr>
          <a:xfrm>
            <a:off x="3397818" y="1969417"/>
            <a:ext cx="5611969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Nonlinear term</a:t>
            </a:r>
            <a:r>
              <a:rPr lang="en-US" dirty="0"/>
              <a:t>: age² to capture acceleration in healthcare costs with 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Key interactions</a:t>
            </a:r>
            <a:r>
              <a:rPr lang="en-US" dirty="0"/>
              <a:t>: BMI × smoker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Group-level intercepts</a:t>
            </a:r>
            <a:r>
              <a:rPr lang="en-US" dirty="0"/>
              <a:t> for region, using </a:t>
            </a:r>
            <a:r>
              <a:rPr lang="en-US" b="1" dirty="0"/>
              <a:t>partial pooling</a:t>
            </a:r>
            <a:r>
              <a:rPr lang="en-US" dirty="0"/>
              <a:t> through hierarchical priors to capture individual and group-level effects.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→ This allows the model to generalize better while capturing important structure in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1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F97D0-A331-9A55-12B2-75D9EA9F5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5F8E9AF1-9777-FDA5-5DB9-8536433AE593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838F250A-0F5C-0B67-C96E-C8B4385D6187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966;p30">
            <a:extLst>
              <a:ext uri="{FF2B5EF4-FFF2-40B4-BE49-F238E27FC236}">
                <a16:creationId xmlns:a16="http://schemas.microsoft.com/office/drawing/2014/main" id="{B2D0A896-AA0E-FCE5-2DC2-90220B121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5549900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Priors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6BED1-8038-DCA7-4A71-673C3B25ED80}"/>
              </a:ext>
            </a:extLst>
          </p:cNvPr>
          <p:cNvSpPr txBox="1"/>
          <p:nvPr/>
        </p:nvSpPr>
        <p:spPr>
          <a:xfrm>
            <a:off x="3420804" y="1556516"/>
            <a:ext cx="5723196" cy="2632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en-US" sz="1600" dirty="0"/>
              <a:t>Normal priors used for all coefficients (centered at 0).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en-US" sz="1600" dirty="0"/>
              <a:t>Narrower prior for age² to regularize nonlinear effect.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en-US" sz="1600" dirty="0"/>
              <a:t>Wider prior for </a:t>
            </a:r>
            <a:r>
              <a:rPr lang="en-US" sz="1600" dirty="0" err="1"/>
              <a:t>bmi</a:t>
            </a:r>
            <a:r>
              <a:rPr lang="en-US" sz="1600" dirty="0"/>
              <a:t> × smoker to allow stronger interaction.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en-US" altLang="ko-KR" sz="1600" dirty="0"/>
              <a:t>E</a:t>
            </a:r>
            <a:r>
              <a:rPr lang="en-US" sz="1600" dirty="0"/>
              <a:t>ach region gets its own intercept a[region], drawn from a common distribution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</a:t>
            </a:r>
            <a:r>
              <a:rPr lang="en-US" altLang="ko-KR" sz="1600" dirty="0">
                <a:sym typeface="Wingdings" pitchFamily="2" charset="2"/>
              </a:rPr>
              <a:t>It </a:t>
            </a:r>
            <a:r>
              <a:rPr lang="en-US" sz="1600" dirty="0"/>
              <a:t>allows partial pooling and better generalization</a:t>
            </a:r>
            <a:r>
              <a:rPr lang="en-US" altLang="ko-KR" sz="1600" dirty="0"/>
              <a:t>.</a:t>
            </a:r>
            <a:endParaRPr 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en-US" sz="1600" dirty="0"/>
              <a:t>Student-t prior on </a:t>
            </a:r>
            <a:r>
              <a:rPr lang="el-GR" sz="1600" dirty="0"/>
              <a:t>σ </a:t>
            </a:r>
            <a:r>
              <a:rPr lang="en-US" sz="1600" dirty="0"/>
              <a:t>to improve robustness against outliers.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ADF7A-93BD-F52E-C889-942A0952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7" t="4849" r="4754" b="3672"/>
          <a:stretch/>
        </p:blipFill>
        <p:spPr>
          <a:xfrm>
            <a:off x="384229" y="1214876"/>
            <a:ext cx="2862880" cy="29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44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1ACEC-2B21-1DFD-BF86-FCE2B948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66;p30">
            <a:extLst>
              <a:ext uri="{FF2B5EF4-FFF2-40B4-BE49-F238E27FC236}">
                <a16:creationId xmlns:a16="http://schemas.microsoft.com/office/drawing/2014/main" id="{BB8E3A29-FEAA-FC66-5129-ABA6C2880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5549900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Posterior</a:t>
            </a:r>
            <a:r>
              <a:rPr lang="ko-KR" altLang="en-US" sz="3200" dirty="0"/>
              <a:t> </a:t>
            </a:r>
            <a:r>
              <a:rPr lang="en-US" altLang="ko-KR" sz="3200" dirty="0"/>
              <a:t>summary 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C186B-CCDD-77CE-4D66-3651E211961B}"/>
              </a:ext>
            </a:extLst>
          </p:cNvPr>
          <p:cNvSpPr txBox="1"/>
          <p:nvPr/>
        </p:nvSpPr>
        <p:spPr>
          <a:xfrm>
            <a:off x="4945996" y="4305044"/>
            <a:ext cx="5929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→ </a:t>
            </a:r>
            <a:r>
              <a:rPr lang="en-US" b="1" dirty="0"/>
              <a:t>good convergence and effective sampling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32DCB3-5BD0-69F3-B89B-5870E00A95BE}"/>
              </a:ext>
            </a:extLst>
          </p:cNvPr>
          <p:cNvGrpSpPr/>
          <p:nvPr/>
        </p:nvGrpSpPr>
        <p:grpSpPr>
          <a:xfrm>
            <a:off x="1268554" y="834631"/>
            <a:ext cx="7665238" cy="4308869"/>
            <a:chOff x="890183" y="979233"/>
            <a:chExt cx="7151655" cy="4095786"/>
          </a:xfrm>
        </p:grpSpPr>
        <p:sp>
          <p:nvSpPr>
            <p:cNvPr id="11" name="Google Shape;1116;p35">
              <a:extLst>
                <a:ext uri="{FF2B5EF4-FFF2-40B4-BE49-F238E27FC236}">
                  <a16:creationId xmlns:a16="http://schemas.microsoft.com/office/drawing/2014/main" id="{C200EEEC-B7FA-A442-03BE-7CC453ED7760}"/>
                </a:ext>
              </a:extLst>
            </p:cNvPr>
            <p:cNvSpPr/>
            <p:nvPr/>
          </p:nvSpPr>
          <p:spPr>
            <a:xfrm>
              <a:off x="1213799" y="3351229"/>
              <a:ext cx="363300" cy="363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3925CDC-C3DA-F86A-09AF-33E8EDE1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49" t="7263" r="2961"/>
            <a:stretch/>
          </p:blipFill>
          <p:spPr>
            <a:xfrm>
              <a:off x="1148485" y="979714"/>
              <a:ext cx="5042726" cy="3024265"/>
            </a:xfrm>
            <a:prstGeom prst="rect">
              <a:avLst/>
            </a:prstGeom>
          </p:spPr>
        </p:pic>
        <p:sp>
          <p:nvSpPr>
            <p:cNvPr id="2" name="Frame 1">
              <a:extLst>
                <a:ext uri="{FF2B5EF4-FFF2-40B4-BE49-F238E27FC236}">
                  <a16:creationId xmlns:a16="http://schemas.microsoft.com/office/drawing/2014/main" id="{424C95F9-C471-7B58-44EA-0D3666239AAD}"/>
                </a:ext>
              </a:extLst>
            </p:cNvPr>
            <p:cNvSpPr/>
            <p:nvPr/>
          </p:nvSpPr>
          <p:spPr>
            <a:xfrm>
              <a:off x="4925753" y="979714"/>
              <a:ext cx="698244" cy="3024265"/>
            </a:xfrm>
            <a:prstGeom prst="frame">
              <a:avLst>
                <a:gd name="adj1" fmla="val 4338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9E016D-CD36-816C-95AA-933D801D9F2A}"/>
                </a:ext>
              </a:extLst>
            </p:cNvPr>
            <p:cNvSpPr txBox="1"/>
            <p:nvPr/>
          </p:nvSpPr>
          <p:spPr>
            <a:xfrm>
              <a:off x="4876914" y="4063654"/>
              <a:ext cx="1176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0432FF"/>
                  </a:solidFill>
                </a:rPr>
                <a:t>Rhat</a:t>
              </a:r>
              <a:r>
                <a:rPr lang="en-US" dirty="0">
                  <a:solidFill>
                    <a:srgbClr val="0432FF"/>
                  </a:solidFill>
                </a:rPr>
                <a:t> </a:t>
              </a:r>
              <a:r>
                <a:rPr lang="en-US" b="1" dirty="0">
                  <a:solidFill>
                    <a:srgbClr val="0432FF"/>
                  </a:solidFill>
                </a:rPr>
                <a:t>≈ 1.00</a:t>
              </a:r>
              <a:r>
                <a:rPr lang="en-US" dirty="0">
                  <a:solidFill>
                    <a:srgbClr val="0432FF"/>
                  </a:solidFill>
                </a:rPr>
                <a:t> </a:t>
              </a:r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5441E614-FA29-6C11-0643-4CFF041F15B5}"/>
                </a:ext>
              </a:extLst>
            </p:cNvPr>
            <p:cNvSpPr/>
            <p:nvPr/>
          </p:nvSpPr>
          <p:spPr>
            <a:xfrm>
              <a:off x="5584447" y="979233"/>
              <a:ext cx="698244" cy="3024265"/>
            </a:xfrm>
            <a:prstGeom prst="frame">
              <a:avLst>
                <a:gd name="adj1" fmla="val 4338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6D6049-3284-CAF8-8FA1-89B704219902}"/>
                </a:ext>
              </a:extLst>
            </p:cNvPr>
            <p:cNvSpPr txBox="1"/>
            <p:nvPr/>
          </p:nvSpPr>
          <p:spPr>
            <a:xfrm>
              <a:off x="5933569" y="4049579"/>
              <a:ext cx="21082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Ess bulk &gt; 1000 for all 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2608E055-9467-AD5D-BE00-8A8CF20A4366}"/>
                </a:ext>
              </a:extLst>
            </p:cNvPr>
            <p:cNvSpPr/>
            <p:nvPr/>
          </p:nvSpPr>
          <p:spPr>
            <a:xfrm>
              <a:off x="1577099" y="2976467"/>
              <a:ext cx="1096669" cy="402756"/>
            </a:xfrm>
            <a:prstGeom prst="frame">
              <a:avLst>
                <a:gd name="adj1" fmla="val 433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C08FFC-932E-767F-1F00-4F1585DA99F4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 flipH="1" flipV="1">
              <a:off x="1577098" y="3177845"/>
              <a:ext cx="242131" cy="1112600"/>
            </a:xfrm>
            <a:prstGeom prst="bentConnector4">
              <a:avLst>
                <a:gd name="adj1" fmla="val -228976"/>
                <a:gd name="adj2" fmla="val 99671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E92A58-BC13-2694-3582-53950FB6B533}"/>
                </a:ext>
              </a:extLst>
            </p:cNvPr>
            <p:cNvSpPr txBox="1"/>
            <p:nvPr/>
          </p:nvSpPr>
          <p:spPr>
            <a:xfrm>
              <a:off x="1819230" y="4164267"/>
              <a:ext cx="59296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The Strongest effects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52C3B8-F369-DD34-3123-7092F25CA917}"/>
                </a:ext>
              </a:extLst>
            </p:cNvPr>
            <p:cNvSpPr txBox="1"/>
            <p:nvPr/>
          </p:nvSpPr>
          <p:spPr>
            <a:xfrm>
              <a:off x="890183" y="4551799"/>
              <a:ext cx="5933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→ Being a smoker increases expected charges</a:t>
              </a:r>
            </a:p>
            <a:p>
              <a:r>
                <a:rPr lang="en-US" dirty="0"/>
                <a:t>→ Charges increase more steeply with BMI for smokers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20900-F8BD-BD63-2C55-A0DD4C4F94E1}"/>
              </a:ext>
            </a:extLst>
          </p:cNvPr>
          <p:cNvSpPr txBox="1"/>
          <p:nvPr/>
        </p:nvSpPr>
        <p:spPr>
          <a:xfrm>
            <a:off x="5738300" y="500325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Effective sample size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7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D374C-0247-C080-B8DA-B9F4BAC46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5C9B13C0-D3B3-8D81-B83E-C8C9FD69A698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B46A2333-F3DD-C9AD-AB87-6E5CF6FF898D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966;p30">
            <a:extLst>
              <a:ext uri="{FF2B5EF4-FFF2-40B4-BE49-F238E27FC236}">
                <a16:creationId xmlns:a16="http://schemas.microsoft.com/office/drawing/2014/main" id="{641F1EC9-CAAB-3141-111F-DB4CE0548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5549900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Posterior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949A49-4426-592F-9800-B49F875A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8" y="826004"/>
            <a:ext cx="4213190" cy="4213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6AA659-67BC-7330-642E-F1EAD2BABBB5}"/>
              </a:ext>
            </a:extLst>
          </p:cNvPr>
          <p:cNvSpPr txBox="1"/>
          <p:nvPr/>
        </p:nvSpPr>
        <p:spPr>
          <a:xfrm>
            <a:off x="4572000" y="1683015"/>
            <a:ext cx="4437787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Posterior samples of parameters are shown with pairwise correlations.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parameters have weak correlations (near zero), suggesting low collinearity.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Distributions look approximately normal.</a:t>
            </a:r>
          </a:p>
        </p:txBody>
      </p:sp>
    </p:spTree>
    <p:extLst>
      <p:ext uri="{BB962C8B-B14F-4D97-AF65-F5344CB8AC3E}">
        <p14:creationId xmlns:p14="http://schemas.microsoft.com/office/powerpoint/2010/main" val="141836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>
          <a:extLst>
            <a:ext uri="{FF2B5EF4-FFF2-40B4-BE49-F238E27FC236}">
              <a16:creationId xmlns:a16="http://schemas.microsoft.com/office/drawing/2014/main" id="{5637147F-BC99-FCE8-78EF-992AF110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8">
            <a:extLst>
              <a:ext uri="{FF2B5EF4-FFF2-40B4-BE49-F238E27FC236}">
                <a16:creationId xmlns:a16="http://schemas.microsoft.com/office/drawing/2014/main" id="{744A0FD7-54CE-6C0B-90AA-91FC08CB7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9049"/>
            <a:ext cx="7704000" cy="1024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dirty="0">
                <a:latin typeface="Avenir Next LT Pro" panose="020B05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RESULT</a:t>
            </a:r>
            <a:endParaRPr lang="en" sz="6000" kern="1200" dirty="0">
              <a:solidFill>
                <a:schemeClr val="accent2"/>
              </a:solidFill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" name="Google Shape;896;p28">
            <a:extLst>
              <a:ext uri="{FF2B5EF4-FFF2-40B4-BE49-F238E27FC236}">
                <a16:creationId xmlns:a16="http://schemas.microsoft.com/office/drawing/2014/main" id="{5E11681D-CCF4-96CF-735B-88B68B2BD665}"/>
              </a:ext>
            </a:extLst>
          </p:cNvPr>
          <p:cNvSpPr txBox="1">
            <a:spLocks/>
          </p:cNvSpPr>
          <p:nvPr/>
        </p:nvSpPr>
        <p:spPr>
          <a:xfrm>
            <a:off x="720000" y="974242"/>
            <a:ext cx="7704000" cy="102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US" altLang="zh-TW" sz="6000" dirty="0">
                <a:latin typeface="Avenir Next LT Pro" panose="020B05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03</a:t>
            </a:r>
            <a:endParaRPr lang="en" sz="6000" kern="1200" dirty="0">
              <a:solidFill>
                <a:schemeClr val="accent2"/>
              </a:solidFill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08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13215" y="2360769"/>
            <a:ext cx="38465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Introduction</a:t>
            </a:r>
            <a:endParaRPr sz="4400" dirty="0"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 idx="2"/>
          </p:nvPr>
        </p:nvSpPr>
        <p:spPr>
          <a:xfrm>
            <a:off x="1025669" y="1515588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969" name="Google Shape;969;p30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970" name="Google Shape;970;p30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2" name="Google Shape;972;p30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5" name="Google Shape;975;p30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976" name="Google Shape;976;p30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30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30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9" name="Google Shape;979;p30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980" name="Google Shape;980;p30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981" name="Google Shape;981;p30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30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30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0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0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30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30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30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30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30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1" name="Google Shape;991;p30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992" name="Google Shape;992;p30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30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30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0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0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0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0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0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0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0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30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003" name="Google Shape;1003;p30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30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30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30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30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30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30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30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1" name="Google Shape;1011;p30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30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014" name="Google Shape;1014;p30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015" name="Google Shape;1015;p30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30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30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30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9" name="Google Shape;1019;p30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020" name="Google Shape;1020;p30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021" name="Google Shape;1021;p30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30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30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4" name="Google Shape;1024;p30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025" name="Google Shape;1025;p30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30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30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028" name="Google Shape;1028;p30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30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30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31" name="Google Shape;1031;p30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032" name="Google Shape;1032;p30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3" name="Google Shape;1033;p30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034" name="Google Shape;1034;p30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035" name="Google Shape;1035;p30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30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7" name="Google Shape;1037;p30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038" name="Google Shape;1038;p30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30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040" name="Google Shape;1040;p30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041" name="Google Shape;1041;p3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042" name="Google Shape;1042;p3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5" name="Google Shape;1045;p30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79A4-F344-9BC3-E0D6-381995BB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DFED418F-C4F5-F892-A5D2-D8F2A38C0FD5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FC8B6E05-D970-F3C3-E65E-442F245C35DB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002D0-1CFB-BCAC-04A2-15A20A08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852" b="61306"/>
          <a:stretch/>
        </p:blipFill>
        <p:spPr>
          <a:xfrm>
            <a:off x="320422" y="1343856"/>
            <a:ext cx="3739996" cy="22876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41BF4-D7E1-5B16-F12D-1150D51C8F2B}"/>
              </a:ext>
            </a:extLst>
          </p:cNvPr>
          <p:cNvSpPr txBox="1"/>
          <p:nvPr/>
        </p:nvSpPr>
        <p:spPr>
          <a:xfrm>
            <a:off x="4060418" y="1423523"/>
            <a:ext cx="4949369" cy="2646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The model was fit using 8000 samples with 4 chains, each running for 4000 iterations.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en-US" dirty="0">
                <a:effectLst/>
                <a:latin typeface="Helvetica" pitchFamily="2" charset="0"/>
                <a:sym typeface="Wingdings" pitchFamily="2" charset="2"/>
              </a:rPr>
              <a:t>T</a:t>
            </a:r>
            <a:r>
              <a:rPr lang="en-US" dirty="0">
                <a:effectLst/>
                <a:latin typeface="Helvetica" pitchFamily="2" charset="0"/>
              </a:rPr>
              <a:t>his provides robust posterior samples for each parameter.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US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chain converged quickly, with total runtimes between 14–23 seconds.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4" name="Google Shape;966;p30">
            <a:extLst>
              <a:ext uri="{FF2B5EF4-FFF2-40B4-BE49-F238E27FC236}">
                <a16:creationId xmlns:a16="http://schemas.microsoft.com/office/drawing/2014/main" id="{3CE6D2BA-7647-CDB1-E85E-B42F75D16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5549900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16561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8473E-BE7D-2252-AD34-E882D2EE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84EC49DB-F99F-01F6-C595-57E05815D1CD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68FD309E-380E-DF46-5D2A-3BC5783AD085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966;p30">
            <a:extLst>
              <a:ext uri="{FF2B5EF4-FFF2-40B4-BE49-F238E27FC236}">
                <a16:creationId xmlns:a16="http://schemas.microsoft.com/office/drawing/2014/main" id="{86570B1B-6A90-4583-049E-78EAFB91F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5549900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Trankplot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6EDB5-89E5-0928-DB8A-9FD1E730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3" y="762866"/>
            <a:ext cx="4480716" cy="4480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3C7E8-1DF5-2CA0-89DA-8BD68EA9515A}"/>
              </a:ext>
            </a:extLst>
          </p:cNvPr>
          <p:cNvSpPr txBox="1"/>
          <p:nvPr/>
        </p:nvSpPr>
        <p:spPr>
          <a:xfrm>
            <a:off x="4791513" y="1766484"/>
            <a:ext cx="4480716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Visualizes the ranks of parameter draws across chains.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chains are well mixed, no major divergences observed.</a:t>
            </a:r>
          </a:p>
        </p:txBody>
      </p:sp>
    </p:spTree>
    <p:extLst>
      <p:ext uri="{BB962C8B-B14F-4D97-AF65-F5344CB8AC3E}">
        <p14:creationId xmlns:p14="http://schemas.microsoft.com/office/powerpoint/2010/main" val="420807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4DF4B-205E-2EB6-6640-6339F47DD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606149CF-E213-3578-6501-4D0D7D5A19BA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57EAAF3A-E4A2-7D65-772A-82FB9360CE47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966;p30">
            <a:extLst>
              <a:ext uri="{FF2B5EF4-FFF2-40B4-BE49-F238E27FC236}">
                <a16:creationId xmlns:a16="http://schemas.microsoft.com/office/drawing/2014/main" id="{CE6B93DB-3492-7A78-89FA-312F488BAF82}"/>
              </a:ext>
            </a:extLst>
          </p:cNvPr>
          <p:cNvSpPr txBox="1">
            <a:spLocks/>
          </p:cNvSpPr>
          <p:nvPr/>
        </p:nvSpPr>
        <p:spPr>
          <a:xfrm>
            <a:off x="225830" y="104306"/>
            <a:ext cx="5549900" cy="6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4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US" sz="3200" dirty="0" err="1"/>
              <a:t>Traceplot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BF7B1-2130-FDCD-C4CC-1386AD89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2" y="724470"/>
            <a:ext cx="4246027" cy="4246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907F9B-21E7-FA04-4AA1-DB2856A0FFB0}"/>
              </a:ext>
            </a:extLst>
          </p:cNvPr>
          <p:cNvSpPr txBox="1"/>
          <p:nvPr/>
        </p:nvSpPr>
        <p:spPr>
          <a:xfrm>
            <a:off x="4672141" y="1737643"/>
            <a:ext cx="4337646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All chains mix well with no signs of divergence or drift.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Burn-in (warmup) phase is shaded gray.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The results suggest </a:t>
            </a:r>
            <a:r>
              <a:rPr lang="en-US" b="1" dirty="0"/>
              <a:t>convergence is satisfactory</a:t>
            </a:r>
            <a:r>
              <a:rPr lang="en-US" dirty="0"/>
              <a:t> and posteriors are reliable for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403659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9F96-EB96-51D8-1B43-82487DE2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74BF8276-AE80-AA6D-7193-9514CA8014E4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D37DD2CE-2A22-A392-5FD5-3AC4463C7E90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966;p30">
            <a:extLst>
              <a:ext uri="{FF2B5EF4-FFF2-40B4-BE49-F238E27FC236}">
                <a16:creationId xmlns:a16="http://schemas.microsoft.com/office/drawing/2014/main" id="{ACF803A0-0FDF-9B8F-3336-8E4E444D3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5549900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Frequent vs Bayesian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C31B2-B9E2-3B55-1810-B0E78DF40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15" y="1356045"/>
            <a:ext cx="6959600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ECF34-C566-E738-EC9E-1F9A2D5705ED}"/>
              </a:ext>
            </a:extLst>
          </p:cNvPr>
          <p:cNvSpPr txBox="1"/>
          <p:nvPr/>
        </p:nvSpPr>
        <p:spPr>
          <a:xfrm>
            <a:off x="609601" y="2860355"/>
            <a:ext cx="8213977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Bayesian model slightly outperformed the frequentist model in both RMSE and MAE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R² values were nearly identical, indicating similar explanatory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WAIC available only for Bayesian model, which aids in model comparison and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Bayesian model provides uncertainty quantification and more interpretable posterior estimates</a:t>
            </a:r>
          </a:p>
        </p:txBody>
      </p:sp>
    </p:spTree>
    <p:extLst>
      <p:ext uri="{BB962C8B-B14F-4D97-AF65-F5344CB8AC3E}">
        <p14:creationId xmlns:p14="http://schemas.microsoft.com/office/powerpoint/2010/main" val="161459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FAEE9-1BA4-B2FE-746C-ACE9C9783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F5BBA922-2EC1-A62C-F23F-63A8DA12C155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1155CDEE-EDCB-EC7C-8D24-10551AE84A5C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966;p30">
            <a:extLst>
              <a:ext uri="{FF2B5EF4-FFF2-40B4-BE49-F238E27FC236}">
                <a16:creationId xmlns:a16="http://schemas.microsoft.com/office/drawing/2014/main" id="{23ACD557-AC85-9037-06AE-F79895270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400" y="104306"/>
            <a:ext cx="5549900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Conclusion/Limitation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07C14-8C7C-D854-5E57-B7E7BE89D21D}"/>
              </a:ext>
            </a:extLst>
          </p:cNvPr>
          <p:cNvSpPr txBox="1"/>
          <p:nvPr/>
        </p:nvSpPr>
        <p:spPr>
          <a:xfrm>
            <a:off x="320422" y="766150"/>
            <a:ext cx="8635178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b="1" dirty="0"/>
              <a:t>Key Findings</a:t>
            </a:r>
            <a:endParaRPr 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Bayesian regression offered competitive predictive performance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Interaction terms and nonlinear effects improved model expressiveness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Posterior distributions allow uncertainty visualization and deeper interpretation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50000"/>
              </a:lnSpc>
              <a:buNone/>
            </a:pPr>
            <a:r>
              <a:rPr lang="en-US" sz="1600" b="1" dirty="0"/>
              <a:t>Limitations</a:t>
            </a:r>
            <a:endParaRPr lang="en-US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Small dataset size (n = 1338) may limit generalizability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The model assumes Gaussian residuals (could be improved with more flexible likelihoods)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Regional effects are modest. more hierarchical structure (e.g., for smoker subgroups) could be explored</a:t>
            </a:r>
          </a:p>
        </p:txBody>
      </p:sp>
    </p:spTree>
    <p:extLst>
      <p:ext uri="{BB962C8B-B14F-4D97-AF65-F5344CB8AC3E}">
        <p14:creationId xmlns:p14="http://schemas.microsoft.com/office/powerpoint/2010/main" val="1772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C47AF-9607-F75D-2620-C0A526B6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7E1C9EBF-5824-F668-358C-337D365568B2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5EC62404-C230-EE84-53BC-158F3B1B7C8D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966;p30">
            <a:extLst>
              <a:ext uri="{FF2B5EF4-FFF2-40B4-BE49-F238E27FC236}">
                <a16:creationId xmlns:a16="http://schemas.microsoft.com/office/drawing/2014/main" id="{13618810-9C01-1A6C-385E-4B5E325CEABD}"/>
              </a:ext>
            </a:extLst>
          </p:cNvPr>
          <p:cNvSpPr txBox="1">
            <a:spLocks/>
          </p:cNvSpPr>
          <p:nvPr/>
        </p:nvSpPr>
        <p:spPr>
          <a:xfrm>
            <a:off x="2885210" y="2057669"/>
            <a:ext cx="7685837" cy="206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4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US" sz="4000" dirty="0"/>
              <a:t>Thank you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6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>
          <a:extLst>
            <a:ext uri="{FF2B5EF4-FFF2-40B4-BE49-F238E27FC236}">
              <a16:creationId xmlns:a16="http://schemas.microsoft.com/office/drawing/2014/main" id="{8017FEAA-16D5-7DF1-EE58-199CB222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66;p30">
            <a:extLst>
              <a:ext uri="{FF2B5EF4-FFF2-40B4-BE49-F238E27FC236}">
                <a16:creationId xmlns:a16="http://schemas.microsoft.com/office/drawing/2014/main" id="{B2C00ECD-43C0-B6F4-C617-AE804BB73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942" y="435228"/>
            <a:ext cx="6035118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Abstract/Overview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9B63E-3148-0596-655C-9684087B5145}"/>
              </a:ext>
            </a:extLst>
          </p:cNvPr>
          <p:cNvSpPr txBox="1"/>
          <p:nvPr/>
        </p:nvSpPr>
        <p:spPr>
          <a:xfrm>
            <a:off x="286406" y="1267701"/>
            <a:ext cx="8720959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This project compares </a:t>
            </a:r>
            <a:r>
              <a:rPr lang="en-US" sz="1800" b="1" dirty="0"/>
              <a:t>Bayesian and Frequentist linear regression models</a:t>
            </a:r>
            <a:r>
              <a:rPr lang="en-US" sz="1800" dirty="0"/>
              <a:t> for predicting healthcare costs.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analysis uses the </a:t>
            </a:r>
            <a:r>
              <a:rPr lang="en-US" sz="1800" b="1" dirty="0"/>
              <a:t>Medical Cost Personal Dataset</a:t>
            </a:r>
            <a:r>
              <a:rPr lang="en-US" sz="1800" dirty="0"/>
              <a:t>, which includes demographic and medical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Bayesian model</a:t>
            </a:r>
            <a:r>
              <a:rPr lang="en-US" sz="1800" dirty="0"/>
              <a:t> incorporates </a:t>
            </a:r>
            <a:r>
              <a:rPr lang="en-US" sz="1800" b="1" dirty="0"/>
              <a:t>priors</a:t>
            </a:r>
            <a:r>
              <a:rPr lang="en-US" sz="1800" dirty="0"/>
              <a:t>, </a:t>
            </a:r>
            <a:r>
              <a:rPr lang="en-US" sz="1800" b="1" dirty="0"/>
              <a:t>nonlinear terms</a:t>
            </a:r>
            <a:r>
              <a:rPr lang="en-US" sz="1800" dirty="0"/>
              <a:t>, and </a:t>
            </a:r>
            <a:r>
              <a:rPr lang="en-US" sz="1800" b="1" dirty="0"/>
              <a:t>interactions</a:t>
            </a:r>
            <a:r>
              <a:rPr lang="en-US" sz="1800" dirty="0"/>
              <a:t>, producing </a:t>
            </a:r>
            <a:r>
              <a:rPr lang="en-US" sz="1800" b="1" dirty="0"/>
              <a:t>credible intervals</a:t>
            </a:r>
            <a:r>
              <a:rPr lang="en-US" sz="1800" dirty="0"/>
              <a:t> for interpretation.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Goal</a:t>
            </a:r>
            <a:r>
              <a:rPr lang="en-US" sz="1800" dirty="0"/>
              <a:t>: To evaluate each model's </a:t>
            </a:r>
            <a:r>
              <a:rPr lang="en-US" sz="1800" b="1" dirty="0"/>
              <a:t>predictive performance</a:t>
            </a:r>
            <a:r>
              <a:rPr lang="en-US" sz="1800" dirty="0"/>
              <a:t> and ability to </a:t>
            </a:r>
            <a:r>
              <a:rPr lang="en-US" sz="1800" b="1" dirty="0"/>
              <a:t>handle uncertainty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299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>
          <a:extLst>
            <a:ext uri="{FF2B5EF4-FFF2-40B4-BE49-F238E27FC236}">
              <a16:creationId xmlns:a16="http://schemas.microsoft.com/office/drawing/2014/main" id="{FC9D1D19-3595-2A9C-D9CC-3560E861B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66;p30">
            <a:extLst>
              <a:ext uri="{FF2B5EF4-FFF2-40B4-BE49-F238E27FC236}">
                <a16:creationId xmlns:a16="http://schemas.microsoft.com/office/drawing/2014/main" id="{0605C3BA-8396-B239-FCD1-6242D138DD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942" y="435228"/>
            <a:ext cx="6035118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 &amp; Motivation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D00C1-9939-256A-FC90-5CBD0FFCAD54}"/>
              </a:ext>
            </a:extLst>
          </p:cNvPr>
          <p:cNvSpPr txBox="1"/>
          <p:nvPr/>
        </p:nvSpPr>
        <p:spPr>
          <a:xfrm>
            <a:off x="258817" y="1252895"/>
            <a:ext cx="8626365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Accurate healthcare cost prediction</a:t>
            </a:r>
            <a:r>
              <a:rPr lang="en-US" sz="1800" dirty="0"/>
              <a:t> supports budgeting, insurance planning, and policy decisions.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Traditional (frequentist) models provide point estimates but </a:t>
            </a:r>
            <a:r>
              <a:rPr lang="en-US" sz="1800" b="1" dirty="0"/>
              <a:t>lack uncertainty quantification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Bayesian methods</a:t>
            </a:r>
            <a:r>
              <a:rPr lang="en-US" sz="1800" dirty="0"/>
              <a:t> offer full posterior inference, flexible modeling, and clearer interpretation.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Research Question</a:t>
            </a:r>
            <a:r>
              <a:rPr lang="en-US" sz="1800" dirty="0"/>
              <a:t>: </a:t>
            </a:r>
            <a:r>
              <a:rPr lang="en-US" sz="1800" i="1" dirty="0"/>
              <a:t>Can Bayesian regression provide comparable prediction performance while offering better uncertainty estimates and interpretability?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672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>
          <a:extLst>
            <a:ext uri="{FF2B5EF4-FFF2-40B4-BE49-F238E27FC236}">
              <a16:creationId xmlns:a16="http://schemas.microsoft.com/office/drawing/2014/main" id="{B1A48777-6608-B6C0-92C9-6A35711B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22AF015-161F-2DAC-56F7-7359FAEF7609}"/>
              </a:ext>
            </a:extLst>
          </p:cNvPr>
          <p:cNvSpPr txBox="1"/>
          <p:nvPr/>
        </p:nvSpPr>
        <p:spPr>
          <a:xfrm>
            <a:off x="492913" y="1034860"/>
            <a:ext cx="805952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b="1" dirty="0"/>
              <a:t>Dataset</a:t>
            </a:r>
            <a:r>
              <a:rPr lang="en-US" sz="1800" dirty="0"/>
              <a:t>: Medical Cost Personal Dataset (Kaggle)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 Sample size</a:t>
            </a:r>
            <a:r>
              <a:rPr lang="en-US" sz="1800" dirty="0"/>
              <a:t>: 1338 individuals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 Variables(7)</a:t>
            </a:r>
            <a:r>
              <a:rPr lang="en-US" sz="1800" dirty="0"/>
              <a:t>: age, sex, </a:t>
            </a:r>
            <a:r>
              <a:rPr lang="en-US" sz="1800" dirty="0" err="1"/>
              <a:t>bmi</a:t>
            </a:r>
            <a:r>
              <a:rPr lang="en-US" sz="1800" dirty="0"/>
              <a:t>, children, smoker, region, charges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target variable : charges (</a:t>
            </a:r>
            <a:r>
              <a:rPr lang="en-US" sz="1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Individual medical costs billed by health insurance)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no missing values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endParaRPr lang="zh-TW" altLang="en-US" dirty="0"/>
          </a:p>
        </p:txBody>
      </p:sp>
      <p:sp>
        <p:nvSpPr>
          <p:cNvPr id="6" name="Google Shape;966;p30">
            <a:extLst>
              <a:ext uri="{FF2B5EF4-FFF2-40B4-BE49-F238E27FC236}">
                <a16:creationId xmlns:a16="http://schemas.microsoft.com/office/drawing/2014/main" id="{BC4E6695-6B52-E0FA-A62A-2E3AE86FB0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942" y="220623"/>
            <a:ext cx="6035118" cy="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Dataset</a:t>
            </a:r>
            <a:endParaRPr sz="3200" dirty="0"/>
          </a:p>
        </p:txBody>
      </p:sp>
      <p:pic>
        <p:nvPicPr>
          <p:cNvPr id="4" name="Picture 3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2F037019-596C-3431-694A-0CBE7715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45"/>
          <a:stretch/>
        </p:blipFill>
        <p:spPr>
          <a:xfrm>
            <a:off x="3053337" y="3003135"/>
            <a:ext cx="5499100" cy="1969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73C722-DE24-0C0D-E97F-C8613B2C09D5}"/>
              </a:ext>
            </a:extLst>
          </p:cNvPr>
          <p:cNvSpPr txBox="1"/>
          <p:nvPr/>
        </p:nvSpPr>
        <p:spPr>
          <a:xfrm>
            <a:off x="5265019" y="276423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0-5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93577ED6-9514-6DB9-7066-D83A11653B06}"/>
              </a:ext>
            </a:extLst>
          </p:cNvPr>
          <p:cNvSpPr/>
          <p:nvPr/>
        </p:nvSpPr>
        <p:spPr>
          <a:xfrm>
            <a:off x="6641431" y="3657600"/>
            <a:ext cx="96252" cy="866274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5590C-E5EC-91B6-6016-497B9BCFF84C}"/>
              </a:ext>
            </a:extLst>
          </p:cNvPr>
          <p:cNvSpPr txBox="1"/>
          <p:nvPr/>
        </p:nvSpPr>
        <p:spPr>
          <a:xfrm>
            <a:off x="3065620" y="2750708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18-64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05EE1-181C-6A29-9F9C-A3177197A41E}"/>
              </a:ext>
            </a:extLst>
          </p:cNvPr>
          <p:cNvSpPr txBox="1"/>
          <p:nvPr/>
        </p:nvSpPr>
        <p:spPr>
          <a:xfrm>
            <a:off x="6933372" y="272784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4(US)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EEC8B-FCC9-1EB2-849F-9929F32B3002}"/>
              </a:ext>
            </a:extLst>
          </p:cNvPr>
          <p:cNvSpPr txBox="1"/>
          <p:nvPr/>
        </p:nvSpPr>
        <p:spPr>
          <a:xfrm>
            <a:off x="5928550" y="2727845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yes/no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D7E5D-1D0E-8F16-001C-2219937A5195}"/>
              </a:ext>
            </a:extLst>
          </p:cNvPr>
          <p:cNvSpPr txBox="1"/>
          <p:nvPr/>
        </p:nvSpPr>
        <p:spPr>
          <a:xfrm>
            <a:off x="3846723" y="275070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f/m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73B6A-0C3F-9394-E3FD-0F9789878154}"/>
              </a:ext>
            </a:extLst>
          </p:cNvPr>
          <p:cNvSpPr txBox="1"/>
          <p:nvPr/>
        </p:nvSpPr>
        <p:spPr>
          <a:xfrm>
            <a:off x="4464324" y="2756720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15-53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E2488-4CE3-0BF8-0895-B3FED60801F6}"/>
              </a:ext>
            </a:extLst>
          </p:cNvPr>
          <p:cNvSpPr txBox="1"/>
          <p:nvPr/>
        </p:nvSpPr>
        <p:spPr>
          <a:xfrm>
            <a:off x="7637024" y="2727844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Next slide!</a:t>
            </a:r>
          </a:p>
        </p:txBody>
      </p:sp>
    </p:spTree>
    <p:extLst>
      <p:ext uri="{BB962C8B-B14F-4D97-AF65-F5344CB8AC3E}">
        <p14:creationId xmlns:p14="http://schemas.microsoft.com/office/powerpoint/2010/main" val="262351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B964-2EB0-1261-450C-11A70A72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BFC978B5-4EBF-0DDE-D81A-D6077D7A710D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FCA19EE2-908C-35C2-8B6B-AE05291B7D58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966;p30">
            <a:extLst>
              <a:ext uri="{FF2B5EF4-FFF2-40B4-BE49-F238E27FC236}">
                <a16:creationId xmlns:a16="http://schemas.microsoft.com/office/drawing/2014/main" id="{DF960AF7-C375-33EC-6C23-66F02E722713}"/>
              </a:ext>
            </a:extLst>
          </p:cNvPr>
          <p:cNvSpPr txBox="1">
            <a:spLocks/>
          </p:cNvSpPr>
          <p:nvPr/>
        </p:nvSpPr>
        <p:spPr>
          <a:xfrm>
            <a:off x="1053312" y="1953340"/>
            <a:ext cx="7685837" cy="206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4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US" sz="3600" dirty="0"/>
              <a:t>Exploratory Data</a:t>
            </a:r>
            <a:r>
              <a:rPr lang="ko-KR" altLang="en-US" sz="3600" dirty="0"/>
              <a:t> </a:t>
            </a:r>
            <a:r>
              <a:rPr lang="en-US" sz="3600" dirty="0"/>
              <a:t>Analysis(EDA)</a:t>
            </a:r>
          </a:p>
        </p:txBody>
      </p:sp>
    </p:spTree>
    <p:extLst>
      <p:ext uri="{BB962C8B-B14F-4D97-AF65-F5344CB8AC3E}">
        <p14:creationId xmlns:p14="http://schemas.microsoft.com/office/powerpoint/2010/main" val="66827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AC56-8828-A87A-6931-4075624C5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0E4EF25F-BF2A-CE91-8F04-D35AB7AF078B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4C55E5E1-6365-FCBF-BA07-5315F4B2C997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6E0DD4-120A-4ADA-1D59-2236A4D99D44}"/>
              </a:ext>
            </a:extLst>
          </p:cNvPr>
          <p:cNvGrpSpPr/>
          <p:nvPr/>
        </p:nvGrpSpPr>
        <p:grpSpPr>
          <a:xfrm>
            <a:off x="2354219" y="73572"/>
            <a:ext cx="4677202" cy="4648381"/>
            <a:chOff x="2354219" y="604820"/>
            <a:chExt cx="4117133" cy="41171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1FF292-72AF-5D1E-BAD6-E1B845A02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4219" y="604820"/>
              <a:ext cx="4117133" cy="411713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0831F9-1A47-C21D-ACB6-DB84BF1B428A}"/>
                </a:ext>
              </a:extLst>
            </p:cNvPr>
            <p:cNvCxnSpPr/>
            <p:nvPr/>
          </p:nvCxnSpPr>
          <p:spPr>
            <a:xfrm>
              <a:off x="3928187" y="3275045"/>
              <a:ext cx="0" cy="84908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2">
            <a:extLst>
              <a:ext uri="{FF2B5EF4-FFF2-40B4-BE49-F238E27FC236}">
                <a16:creationId xmlns:a16="http://schemas.microsoft.com/office/drawing/2014/main" id="{A6D99681-5C6D-498E-BC2F-F1C524D9DEB5}"/>
              </a:ext>
            </a:extLst>
          </p:cNvPr>
          <p:cNvSpPr txBox="1"/>
          <p:nvPr/>
        </p:nvSpPr>
        <p:spPr>
          <a:xfrm>
            <a:off x="1313563" y="4616270"/>
            <a:ext cx="8059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Most charges in this group are below $20,000, and high-cost outliers are rare.</a:t>
            </a:r>
          </a:p>
          <a:p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94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59BCE-5A77-7BDE-9123-63D19624A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46F082F7-047C-B2FD-76CC-C52B2DEBDA75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1C33B212-4CAC-6BE8-CC7C-962E4BDFBA1E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6A18FA-CB43-0FAA-2C3F-A5BBC0AEE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3" y="457200"/>
            <a:ext cx="4229100" cy="4229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467E6E-0E10-D8F5-8BE1-69DA6EB2E413}"/>
              </a:ext>
            </a:extLst>
          </p:cNvPr>
          <p:cNvSpPr txBox="1"/>
          <p:nvPr/>
        </p:nvSpPr>
        <p:spPr>
          <a:xfrm>
            <a:off x="4549522" y="608136"/>
            <a:ext cx="4437787" cy="370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2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[Charges and Sex]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Overall, there is 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significant difference </a:t>
            </a:r>
            <a:r>
              <a:rPr lang="en-US" sz="12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distribution of charges between males and females.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suggests that sex may not be a strong standalone predictor of healthcare costs in this dataset, 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Therefore, it was </a:t>
            </a:r>
            <a:r>
              <a:rPr lang="en-US" b="1" dirty="0"/>
              <a:t>excluded from the final model</a:t>
            </a:r>
            <a:r>
              <a:rPr lang="en-US" dirty="0"/>
              <a:t>.</a:t>
            </a:r>
            <a:endParaRPr lang="en-US" sz="1100" dirty="0"/>
          </a:p>
          <a:p>
            <a:pPr>
              <a:lnSpc>
                <a:spcPct val="150000"/>
              </a:lnSpc>
            </a:pPr>
            <a:endParaRPr lang="en-US" sz="12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[Charges and Children]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Charges for insurance with 4-5 children covered seems to go down.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general, the number of children alone still shows limited predictive power.</a:t>
            </a:r>
          </a:p>
        </p:txBody>
      </p:sp>
    </p:spTree>
    <p:extLst>
      <p:ext uri="{BB962C8B-B14F-4D97-AF65-F5344CB8AC3E}">
        <p14:creationId xmlns:p14="http://schemas.microsoft.com/office/powerpoint/2010/main" val="241327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61DF9-56A0-A12B-0489-B8CB934A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16;p35">
            <a:extLst>
              <a:ext uri="{FF2B5EF4-FFF2-40B4-BE49-F238E27FC236}">
                <a16:creationId xmlns:a16="http://schemas.microsoft.com/office/drawing/2014/main" id="{6E227586-36D9-B668-8663-A104A073E264}"/>
              </a:ext>
            </a:extLst>
          </p:cNvPr>
          <p:cNvSpPr/>
          <p:nvPr/>
        </p:nvSpPr>
        <p:spPr>
          <a:xfrm>
            <a:off x="320422" y="3351229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117;p35">
            <a:extLst>
              <a:ext uri="{FF2B5EF4-FFF2-40B4-BE49-F238E27FC236}">
                <a16:creationId xmlns:a16="http://schemas.microsoft.com/office/drawing/2014/main" id="{1E42ABD2-B7C1-0DF8-43C8-0DDF531DEF1E}"/>
              </a:ext>
            </a:extLst>
          </p:cNvPr>
          <p:cNvSpPr/>
          <p:nvPr/>
        </p:nvSpPr>
        <p:spPr>
          <a:xfrm>
            <a:off x="8646487" y="3449855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AA721-E022-7AF4-D874-4486E80E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3" y="493986"/>
            <a:ext cx="4155528" cy="4155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D5566-3B9A-E0EF-1485-73A7DDB161AC}"/>
              </a:ext>
            </a:extLst>
          </p:cNvPr>
          <p:cNvSpPr txBox="1"/>
          <p:nvPr/>
        </p:nvSpPr>
        <p:spPr>
          <a:xfrm>
            <a:off x="4572000" y="355887"/>
            <a:ext cx="4437787" cy="4631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1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[Charges and Age]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 </a:t>
            </a:r>
            <a:r>
              <a:rPr lang="en-US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positive correlation </a:t>
            </a:r>
            <a:r>
              <a:rPr lang="en-US" sz="11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 age and medical charges. As people get older, their medical expenses tend to increase.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Furthermore, the layered appearance of data points suggests that age </a:t>
            </a:r>
            <a:r>
              <a:rPr lang="en-US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may interact with other variables</a:t>
            </a:r>
            <a:r>
              <a:rPr lang="en-US" sz="11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such as smoking status or BMI, influencing medical charges in a more complex way.</a:t>
            </a:r>
          </a:p>
          <a:p>
            <a:pPr>
              <a:lnSpc>
                <a:spcPct val="150000"/>
              </a:lnSpc>
            </a:pPr>
            <a:endParaRPr lang="en-US" sz="11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[Charges and BMI ]</a:t>
            </a:r>
          </a:p>
          <a:p>
            <a:pPr>
              <a:lnSpc>
                <a:spcPct val="150000"/>
              </a:lnSpc>
            </a:pP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Unlike age, the correlation here is weaker and more scattered. While there is a slight upward trend, particularly among individuals with higher BMI (above 35), the association is not consistent.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This suggests that BMI alone is not a strong predictor of medical charges, and its effect may depend </a:t>
            </a:r>
            <a:r>
              <a:rPr lang="en-US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 interactions with other variables </a:t>
            </a:r>
            <a:r>
              <a:rPr lang="en-US" sz="11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 age or smoking status.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35304"/>
      </p:ext>
    </p:extLst>
  </p:cSld>
  <p:clrMapOvr>
    <a:masterClrMapping/>
  </p:clrMapOvr>
</p:sld>
</file>

<file path=ppt/theme/theme1.xml><?xml version="1.0" encoding="utf-8"?>
<a:theme xmlns:a="http://schemas.openxmlformats.org/drawingml/2006/main" name="Multimedia Software Pitch Deck by Slidesgo">
  <a:themeElements>
    <a:clrScheme name="Simple Light">
      <a:dk1>
        <a:srgbClr val="35363B"/>
      </a:dk1>
      <a:lt1>
        <a:srgbClr val="F3F3F3"/>
      </a:lt1>
      <a:dk2>
        <a:srgbClr val="D9DDE3"/>
      </a:dk2>
      <a:lt2>
        <a:srgbClr val="BA0034"/>
      </a:lt2>
      <a:accent1>
        <a:srgbClr val="F8B85E"/>
      </a:accent1>
      <a:accent2>
        <a:srgbClr val="34909D"/>
      </a:accent2>
      <a:accent3>
        <a:srgbClr val="55C0ED"/>
      </a:accent3>
      <a:accent4>
        <a:srgbClr val="6F7082"/>
      </a:accent4>
      <a:accent5>
        <a:srgbClr val="CED0D6"/>
      </a:accent5>
      <a:accent6>
        <a:srgbClr val="42444F"/>
      </a:accent6>
      <a:hlink>
        <a:srgbClr val="3536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1393</Words>
  <Application>Microsoft Macintosh PowerPoint</Application>
  <PresentationFormat>On-screen Show (16:9)</PresentationFormat>
  <Paragraphs>144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Helvetica</vt:lpstr>
      <vt:lpstr>Calibri</vt:lpstr>
      <vt:lpstr>Lato</vt:lpstr>
      <vt:lpstr>Wingdings</vt:lpstr>
      <vt:lpstr>PT Sans</vt:lpstr>
      <vt:lpstr>Avenir Next LT Pro</vt:lpstr>
      <vt:lpstr>Raleway</vt:lpstr>
      <vt:lpstr>Arial</vt:lpstr>
      <vt:lpstr>Epilogue</vt:lpstr>
      <vt:lpstr>Multimedia Software Pitch Deck by Slidesgo</vt:lpstr>
      <vt:lpstr>Healthcare Costs Prediction Using Bayesian Linear Regression  A Comparison with Frequentist Models</vt:lpstr>
      <vt:lpstr>Introduction</vt:lpstr>
      <vt:lpstr>Abstract/Overview</vt:lpstr>
      <vt:lpstr>Introduction &amp; Motivation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Frequentist Model </vt:lpstr>
      <vt:lpstr>PowerPoint Presentation</vt:lpstr>
      <vt:lpstr>Variable Processing</vt:lpstr>
      <vt:lpstr>Model Fitting </vt:lpstr>
      <vt:lpstr>Priors</vt:lpstr>
      <vt:lpstr>Posterior summary </vt:lpstr>
      <vt:lpstr>Posterior distribution</vt:lpstr>
      <vt:lpstr>RESULT</vt:lpstr>
      <vt:lpstr>Result</vt:lpstr>
      <vt:lpstr>Trankplot</vt:lpstr>
      <vt:lpstr>PowerPoint Presentation</vt:lpstr>
      <vt:lpstr>Frequent vs Bayesian </vt:lpstr>
      <vt:lpstr>Conclusion/Limitation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예진 황</cp:lastModifiedBy>
  <cp:revision>100</cp:revision>
  <dcterms:modified xsi:type="dcterms:W3CDTF">2025-05-02T16:47:19Z</dcterms:modified>
</cp:coreProperties>
</file>